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sldIdLst>
    <p:sldId id="256" r:id="rId2"/>
    <p:sldId id="257" r:id="rId3"/>
    <p:sldId id="258" r:id="rId4"/>
    <p:sldId id="259" r:id="rId5"/>
    <p:sldId id="260" r:id="rId6"/>
    <p:sldId id="261"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24" autoAdjust="0"/>
    <p:restoredTop sz="86417" autoAdjust="0"/>
  </p:normalViewPr>
  <p:slideViewPr>
    <p:cSldViewPr snapToGrid="0" snapToObjects="1">
      <p:cViewPr>
        <p:scale>
          <a:sx n="100" d="100"/>
          <a:sy n="100" d="100"/>
        </p:scale>
        <p:origin x="128" y="736"/>
      </p:cViewPr>
      <p:guideLst>
        <p:guide orient="horz" pos="2160"/>
        <p:guide pos="2880"/>
      </p:guideLst>
    </p:cSldViewPr>
  </p:slideViewPr>
  <p:outlineViewPr>
    <p:cViewPr>
      <p:scale>
        <a:sx n="33" d="100"/>
        <a:sy n="33" d="100"/>
      </p:scale>
      <p:origin x="0" y="17384"/>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D0065BE-0657-4A47-90AD-C21C55E16B19}" type="datetime4">
              <a:rPr lang="en-US" smtClean="0"/>
              <a:pPr/>
              <a:t>October 16,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C3AA4-67BE-44F7-809A-3582401494AF}" type="datetime4">
              <a:rPr lang="en-US" smtClean="0"/>
              <a:pPr/>
              <a:t>October 16,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172EEB-1769-4776-AD69-E7C1260563EB}" type="datetime4">
              <a:rPr lang="en-US" smtClean="0"/>
              <a:pPr/>
              <a:t>October 16,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47BB8AF-C16A-4836-A92D-61834B5F0BA5}" type="datetime4">
              <a:rPr lang="en-US" smtClean="0"/>
              <a:pPr/>
              <a:t>October 16,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647D2193-4505-4A75-99BB-880C6989A757}" type="datetime4">
              <a:rPr lang="en-US" smtClean="0"/>
              <a:pPr/>
              <a:t>October 16, 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13A18F4-33C3-445B-924C-31108C51719C}" type="datetime4">
              <a:rPr lang="en-US" smtClean="0"/>
              <a:pPr/>
              <a:t>October 16, 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F7543A-E259-478F-9E0D-57BA40E442B7}" type="datetime4">
              <a:rPr lang="en-US" smtClean="0"/>
              <a:pPr/>
              <a:t>October 16, 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FB012D-77A1-44B0-BB26-329BA1EE55C9}" type="datetime4">
              <a:rPr lang="en-US" smtClean="0"/>
              <a:pPr/>
              <a:t>October 16, 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7499E-3031-413E-B01E-B94970708CAA}" type="datetime4">
              <a:rPr lang="en-US" smtClean="0"/>
              <a:pPr/>
              <a:t>October 16, 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DC7EAB0C-2220-4D0E-A0DD-DB7FA0F742F4}" type="datetime4">
              <a:rPr lang="en-US" smtClean="0"/>
              <a:pPr/>
              <a:t>October 16, 2015</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Drag picture to placeholder or click icon to add</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416D63-31BF-4B94-B6C5-E20B2C63F515}" type="datetime4">
              <a:rPr lang="en-US" smtClean="0"/>
              <a:pPr/>
              <a:t>October 16, 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62B1B13E-D5AF-485E-81A1-82A140076526}" type="datetime4">
              <a:rPr lang="en-US" smtClean="0"/>
              <a:pPr/>
              <a:t>October 16, 2015</a:t>
            </a:fld>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2754ED01-E2A0-4C1E-8E21-014B9904157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Complete and incomplete Proteins</a:t>
            </a:r>
            <a:endParaRPr lang="en-US" dirty="0"/>
          </a:p>
        </p:txBody>
      </p:sp>
    </p:spTree>
    <p:extLst>
      <p:ext uri="{BB962C8B-B14F-4D97-AF65-F5344CB8AC3E}">
        <p14:creationId xmlns:p14="http://schemas.microsoft.com/office/powerpoint/2010/main" val="286343441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2" descr="http://www.lab-initio.com/screen_res/nz17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2400"/>
            <a:ext cx="9123363"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0" name="TextBox 4"/>
          <p:cNvSpPr txBox="1">
            <a:spLocks noChangeArrowheads="1"/>
          </p:cNvSpPr>
          <p:nvPr/>
        </p:nvSpPr>
        <p:spPr bwMode="auto">
          <a:xfrm>
            <a:off x="5562600" y="6488113"/>
            <a:ext cx="20193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a:t>www.lab-initio.com</a:t>
            </a:r>
          </a:p>
        </p:txBody>
      </p:sp>
    </p:spTree>
    <p:extLst>
      <p:ext uri="{BB962C8B-B14F-4D97-AF65-F5344CB8AC3E}">
        <p14:creationId xmlns:p14="http://schemas.microsoft.com/office/powerpoint/2010/main" val="49265977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rtlCol="0">
            <a:normAutofit/>
          </a:bodyPr>
          <a:lstStyle/>
          <a:p>
            <a:pPr fontAlgn="auto">
              <a:spcAft>
                <a:spcPts val="0"/>
              </a:spcAft>
              <a:defRPr/>
            </a:pPr>
            <a:r>
              <a:rPr lang="en-US" b="1" dirty="0" smtClean="0">
                <a:effectLst>
                  <a:outerShdw blurRad="38100" dist="38100" dir="2700000" algn="tl">
                    <a:srgbClr val="000000">
                      <a:alpha val="43137"/>
                    </a:srgbClr>
                  </a:outerShdw>
                </a:effectLst>
                <a:latin typeface="Comic Sans MS" pitchFamily="66" charset="0"/>
                <a:ea typeface="+mj-ea"/>
                <a:cs typeface="+mj-cs"/>
              </a:rPr>
              <a:t>Definitions</a:t>
            </a:r>
            <a:endParaRPr lang="en-US" b="1" dirty="0">
              <a:effectLst>
                <a:outerShdw blurRad="38100" dist="38100" dir="2700000" algn="tl">
                  <a:srgbClr val="000000">
                    <a:alpha val="43137"/>
                  </a:srgbClr>
                </a:outerShdw>
              </a:effectLst>
              <a:latin typeface="Comic Sans MS" pitchFamily="66" charset="0"/>
              <a:ea typeface="+mj-ea"/>
              <a:cs typeface="+mj-cs"/>
            </a:endParaRPr>
          </a:p>
        </p:txBody>
      </p:sp>
      <p:sp>
        <p:nvSpPr>
          <p:cNvPr id="3" name="Content Placeholder 2"/>
          <p:cNvSpPr>
            <a:spLocks noGrp="1"/>
          </p:cNvSpPr>
          <p:nvPr>
            <p:ph idx="1"/>
          </p:nvPr>
        </p:nvSpPr>
        <p:spPr>
          <a:xfrm>
            <a:off x="457200" y="1219200"/>
            <a:ext cx="8229600" cy="4648200"/>
          </a:xfrm>
          <a:solidFill>
            <a:schemeClr val="accent3">
              <a:lumMod val="20000"/>
              <a:lumOff val="80000"/>
            </a:schemeClr>
          </a:solidFill>
          <a:ln w="25400">
            <a:solidFill>
              <a:schemeClr val="tx1"/>
            </a:solidFill>
          </a:ln>
          <a:effectLst>
            <a:outerShdw blurRad="50800" dist="38100" dir="2700000" algn="tl" rotWithShape="0">
              <a:prstClr val="black">
                <a:alpha val="40000"/>
              </a:prstClr>
            </a:outerShdw>
          </a:effectLst>
        </p:spPr>
        <p:txBody>
          <a:bodyPr rtlCol="0">
            <a:normAutofit/>
          </a:bodyPr>
          <a:lstStyle/>
          <a:p>
            <a:pPr fontAlgn="auto">
              <a:spcAft>
                <a:spcPts val="0"/>
              </a:spcAft>
              <a:buFont typeface="Arial" pitchFamily="34" charset="0"/>
              <a:buChar char="•"/>
              <a:defRPr/>
            </a:pPr>
            <a:r>
              <a:rPr lang="en-US" b="1" dirty="0" smtClean="0">
                <a:solidFill>
                  <a:srgbClr val="C00000"/>
                </a:solidFill>
                <a:effectLst>
                  <a:outerShdw blurRad="38100" dist="38100" dir="2700000" algn="tl">
                    <a:srgbClr val="000000">
                      <a:alpha val="43137"/>
                    </a:srgbClr>
                  </a:outerShdw>
                </a:effectLst>
                <a:latin typeface="Comic Sans MS" pitchFamily="66" charset="0"/>
                <a:ea typeface="+mn-ea"/>
                <a:cs typeface="+mn-cs"/>
              </a:rPr>
              <a:t>Bioaccumulation </a:t>
            </a:r>
            <a:r>
              <a:rPr lang="en-US" dirty="0" smtClean="0">
                <a:latin typeface="Comic Sans MS" pitchFamily="66" charset="0"/>
                <a:ea typeface="+mn-ea"/>
                <a:cs typeface="+mn-cs"/>
              </a:rPr>
              <a:t>is</a:t>
            </a:r>
            <a:r>
              <a:rPr lang="en-US" b="1" dirty="0" smtClean="0">
                <a:solidFill>
                  <a:srgbClr val="C00000"/>
                </a:solidFill>
                <a:effectLst>
                  <a:outerShdw blurRad="38100" dist="38100" dir="2700000" algn="tl">
                    <a:srgbClr val="000000">
                      <a:alpha val="43137"/>
                    </a:srgbClr>
                  </a:outerShdw>
                </a:effectLst>
                <a:latin typeface="Comic Sans MS" pitchFamily="66" charset="0"/>
                <a:ea typeface="+mn-ea"/>
                <a:cs typeface="+mn-cs"/>
              </a:rPr>
              <a:t> </a:t>
            </a:r>
            <a:r>
              <a:rPr lang="en-US" dirty="0" smtClean="0">
                <a:latin typeface="Comic Sans MS" pitchFamily="66" charset="0"/>
                <a:ea typeface="+mn-ea"/>
                <a:cs typeface="+mn-cs"/>
              </a:rPr>
              <a:t>the process by which substances not readily broken </a:t>
            </a:r>
            <a:r>
              <a:rPr lang="en-US" dirty="0">
                <a:latin typeface="Comic Sans MS" pitchFamily="66" charset="0"/>
                <a:ea typeface="+mn-ea"/>
                <a:cs typeface="+mn-cs"/>
              </a:rPr>
              <a:t>down or excreted </a:t>
            </a:r>
            <a:r>
              <a:rPr lang="en-US" dirty="0" smtClean="0">
                <a:latin typeface="Comic Sans MS" pitchFamily="66" charset="0"/>
                <a:ea typeface="+mn-ea"/>
                <a:cs typeface="+mn-cs"/>
              </a:rPr>
              <a:t>can </a:t>
            </a:r>
            <a:r>
              <a:rPr lang="en-US" dirty="0">
                <a:latin typeface="Comic Sans MS" pitchFamily="66" charset="0"/>
                <a:ea typeface="+mn-ea"/>
                <a:cs typeface="+mn-cs"/>
              </a:rPr>
              <a:t>build up </a:t>
            </a:r>
            <a:r>
              <a:rPr lang="en-US" dirty="0" smtClean="0">
                <a:latin typeface="Comic Sans MS" pitchFamily="66" charset="0"/>
                <a:ea typeface="+mn-ea"/>
                <a:cs typeface="+mn-cs"/>
              </a:rPr>
              <a:t>and be </a:t>
            </a:r>
            <a:r>
              <a:rPr lang="en-US" dirty="0" smtClean="0">
                <a:solidFill>
                  <a:srgbClr val="0000FF"/>
                </a:solidFill>
                <a:latin typeface="Comic Sans MS" pitchFamily="66" charset="0"/>
                <a:ea typeface="+mn-ea"/>
                <a:cs typeface="+mn-cs"/>
              </a:rPr>
              <a:t>stored in living tissue (usually in fatty </a:t>
            </a:r>
            <a:r>
              <a:rPr lang="en-US" dirty="0">
                <a:solidFill>
                  <a:srgbClr val="0000FF"/>
                </a:solidFill>
                <a:latin typeface="Comic Sans MS" pitchFamily="66" charset="0"/>
                <a:ea typeface="+mn-ea"/>
                <a:cs typeface="+mn-cs"/>
              </a:rPr>
              <a:t>tissue</a:t>
            </a:r>
            <a:r>
              <a:rPr lang="en-US" dirty="0" smtClean="0">
                <a:solidFill>
                  <a:srgbClr val="0000FF"/>
                </a:solidFill>
                <a:latin typeface="Comic Sans MS" pitchFamily="66" charset="0"/>
                <a:ea typeface="+mn-ea"/>
                <a:cs typeface="+mn-cs"/>
              </a:rPr>
              <a:t>.)</a:t>
            </a:r>
            <a:endParaRPr lang="en-US" dirty="0" smtClean="0">
              <a:solidFill>
                <a:srgbClr val="0000FF"/>
              </a:solidFill>
              <a:effectLst>
                <a:outerShdw blurRad="38100" dist="38100" dir="2700000" algn="tl">
                  <a:srgbClr val="000000">
                    <a:alpha val="43137"/>
                  </a:srgbClr>
                </a:outerShdw>
              </a:effectLst>
              <a:latin typeface="Comic Sans MS" pitchFamily="66" charset="0"/>
              <a:ea typeface="+mn-ea"/>
              <a:cs typeface="+mn-cs"/>
            </a:endParaRPr>
          </a:p>
          <a:p>
            <a:pPr fontAlgn="auto">
              <a:spcAft>
                <a:spcPts val="0"/>
              </a:spcAft>
              <a:buFont typeface="Arial" pitchFamily="34" charset="0"/>
              <a:buChar char="•"/>
              <a:defRPr/>
            </a:pPr>
            <a:r>
              <a:rPr lang="en-US" b="1" dirty="0" err="1" smtClean="0">
                <a:solidFill>
                  <a:srgbClr val="C00000"/>
                </a:solidFill>
                <a:effectLst>
                  <a:outerShdw blurRad="38100" dist="38100" dir="2700000" algn="tl">
                    <a:srgbClr val="000000">
                      <a:alpha val="43137"/>
                    </a:srgbClr>
                  </a:outerShdw>
                </a:effectLst>
                <a:latin typeface="Comic Sans MS" pitchFamily="66" charset="0"/>
                <a:ea typeface="+mn-ea"/>
                <a:cs typeface="+mn-cs"/>
              </a:rPr>
              <a:t>Biomagnification</a:t>
            </a:r>
            <a:r>
              <a:rPr lang="en-US" dirty="0" smtClean="0">
                <a:solidFill>
                  <a:srgbClr val="C00000"/>
                </a:solidFill>
                <a:effectLst>
                  <a:outerShdw blurRad="38100" dist="38100" dir="2700000" algn="tl">
                    <a:srgbClr val="000000">
                      <a:alpha val="43137"/>
                    </a:srgbClr>
                  </a:outerShdw>
                </a:effectLst>
                <a:latin typeface="Comic Sans MS" pitchFamily="66" charset="0"/>
                <a:ea typeface="+mn-ea"/>
                <a:cs typeface="+mn-cs"/>
              </a:rPr>
              <a:t>, </a:t>
            </a:r>
            <a:r>
              <a:rPr lang="en-US" dirty="0" smtClean="0">
                <a:latin typeface="Comic Sans MS" pitchFamily="66" charset="0"/>
                <a:ea typeface="+mn-ea"/>
                <a:cs typeface="+mn-cs"/>
              </a:rPr>
              <a:t> also known as </a:t>
            </a:r>
            <a:r>
              <a:rPr lang="en-US" b="1" dirty="0" err="1" smtClean="0">
                <a:solidFill>
                  <a:srgbClr val="C00000"/>
                </a:solidFill>
                <a:effectLst>
                  <a:outerShdw blurRad="38100" dist="38100" dir="2700000" algn="tl">
                    <a:srgbClr val="000000">
                      <a:alpha val="43137"/>
                    </a:srgbClr>
                  </a:outerShdw>
                </a:effectLst>
                <a:latin typeface="Comic Sans MS" pitchFamily="66" charset="0"/>
                <a:ea typeface="+mn-ea"/>
                <a:cs typeface="+mn-cs"/>
              </a:rPr>
              <a:t>bioamplification</a:t>
            </a:r>
            <a:r>
              <a:rPr lang="en-US" b="1" dirty="0" smtClean="0">
                <a:solidFill>
                  <a:srgbClr val="C00000"/>
                </a:solidFill>
                <a:effectLst>
                  <a:outerShdw blurRad="38100" dist="38100" dir="2700000" algn="tl">
                    <a:srgbClr val="000000">
                      <a:alpha val="43137"/>
                    </a:srgbClr>
                  </a:outerShdw>
                </a:effectLst>
                <a:latin typeface="Comic Sans MS" pitchFamily="66" charset="0"/>
                <a:ea typeface="+mn-ea"/>
                <a:cs typeface="+mn-cs"/>
              </a:rPr>
              <a:t> </a:t>
            </a:r>
            <a:r>
              <a:rPr lang="en-US" b="1" dirty="0" smtClean="0">
                <a:effectLst>
                  <a:outerShdw blurRad="38100" dist="38100" dir="2700000" algn="tl">
                    <a:srgbClr val="000000">
                      <a:alpha val="43137"/>
                    </a:srgbClr>
                  </a:outerShdw>
                </a:effectLst>
                <a:latin typeface="Comic Sans MS" pitchFamily="66" charset="0"/>
                <a:ea typeface="+mn-ea"/>
                <a:cs typeface="+mn-cs"/>
              </a:rPr>
              <a:t>or</a:t>
            </a:r>
            <a:r>
              <a:rPr lang="en-US" b="1" dirty="0" smtClean="0">
                <a:solidFill>
                  <a:srgbClr val="C00000"/>
                </a:solidFill>
                <a:effectLst>
                  <a:outerShdw blurRad="38100" dist="38100" dir="2700000" algn="tl">
                    <a:srgbClr val="000000">
                      <a:alpha val="43137"/>
                    </a:srgbClr>
                  </a:outerShdw>
                </a:effectLst>
                <a:latin typeface="Comic Sans MS" pitchFamily="66" charset="0"/>
                <a:ea typeface="+mn-ea"/>
                <a:cs typeface="+mn-cs"/>
              </a:rPr>
              <a:t> </a:t>
            </a:r>
            <a:r>
              <a:rPr lang="en-US" b="1" dirty="0" smtClean="0">
                <a:solidFill>
                  <a:srgbClr val="0000FF"/>
                </a:solidFill>
                <a:effectLst>
                  <a:outerShdw blurRad="38100" dist="38100" dir="2700000" algn="tl">
                    <a:srgbClr val="000000">
                      <a:alpha val="43137"/>
                    </a:srgbClr>
                  </a:outerShdw>
                </a:effectLst>
                <a:latin typeface="Comic Sans MS" pitchFamily="66" charset="0"/>
                <a:ea typeface="+mn-ea"/>
                <a:cs typeface="+mn-cs"/>
              </a:rPr>
              <a:t>selective concentration</a:t>
            </a:r>
            <a:r>
              <a:rPr lang="en-US" dirty="0" smtClean="0">
                <a:latin typeface="Comic Sans MS" pitchFamily="66" charset="0"/>
                <a:ea typeface="+mn-ea"/>
                <a:cs typeface="+mn-cs"/>
              </a:rPr>
              <a:t>, is the process by which substances become more concentrated in the bodies of consumers as one moves </a:t>
            </a:r>
            <a:r>
              <a:rPr lang="en-US" dirty="0" smtClean="0">
                <a:solidFill>
                  <a:srgbClr val="0000FF"/>
                </a:solidFill>
                <a:latin typeface="Comic Sans MS" pitchFamily="66" charset="0"/>
                <a:ea typeface="+mn-ea"/>
                <a:cs typeface="+mn-cs"/>
              </a:rPr>
              <a:t>up</a:t>
            </a:r>
            <a:r>
              <a:rPr lang="en-US" dirty="0" smtClean="0">
                <a:latin typeface="Comic Sans MS" pitchFamily="66" charset="0"/>
                <a:ea typeface="+mn-ea"/>
                <a:cs typeface="+mn-cs"/>
              </a:rPr>
              <a:t> the food chain (trophic levels).</a:t>
            </a:r>
            <a:endParaRPr lang="en-US" dirty="0">
              <a:latin typeface="Comic Sans MS" pitchFamily="66" charset="0"/>
              <a:ea typeface="+mn-ea"/>
              <a:cs typeface="+mn-cs"/>
            </a:endParaRPr>
          </a:p>
        </p:txBody>
      </p:sp>
    </p:spTree>
    <p:extLst>
      <p:ext uri="{BB962C8B-B14F-4D97-AF65-F5344CB8AC3E}">
        <p14:creationId xmlns:p14="http://schemas.microsoft.com/office/powerpoint/2010/main" val="15467252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91600" cy="1417638"/>
          </a:xfrm>
        </p:spPr>
        <p:txBody>
          <a:bodyPr rtlCol="0">
            <a:normAutofit/>
          </a:bodyPr>
          <a:lstStyle/>
          <a:p>
            <a:pPr fontAlgn="auto">
              <a:spcAft>
                <a:spcPts val="0"/>
              </a:spcAft>
              <a:defRPr/>
            </a:pPr>
            <a:r>
              <a:rPr lang="en-US" sz="3600" b="1" dirty="0" smtClean="0">
                <a:solidFill>
                  <a:schemeClr val="accent2">
                    <a:lumMod val="75000"/>
                  </a:schemeClr>
                </a:solidFill>
                <a:effectLst>
                  <a:outerShdw blurRad="38100" dist="38100" dir="2700000" algn="tl">
                    <a:srgbClr val="000000">
                      <a:alpha val="43137"/>
                    </a:srgbClr>
                  </a:outerShdw>
                </a:effectLst>
                <a:latin typeface="Comic Sans MS" pitchFamily="66" charset="0"/>
                <a:ea typeface="+mj-ea"/>
                <a:cs typeface="+mj-cs"/>
              </a:rPr>
              <a:t>FACTORS AFFECTING BIOACCUMULATION</a:t>
            </a:r>
            <a:endParaRPr lang="en-US" sz="3600" dirty="0">
              <a:solidFill>
                <a:schemeClr val="accent2">
                  <a:lumMod val="75000"/>
                </a:schemeClr>
              </a:solidFill>
              <a:effectLst>
                <a:outerShdw blurRad="38100" dist="38100" dir="2700000" algn="tl">
                  <a:srgbClr val="000000">
                    <a:alpha val="43137"/>
                  </a:srgbClr>
                </a:outerShdw>
              </a:effectLst>
              <a:ea typeface="+mj-ea"/>
              <a:cs typeface="+mj-cs"/>
            </a:endParaRPr>
          </a:p>
        </p:txBody>
      </p:sp>
      <p:sp>
        <p:nvSpPr>
          <p:cNvPr id="3" name="Content Placeholder 2"/>
          <p:cNvSpPr>
            <a:spLocks noGrp="1"/>
          </p:cNvSpPr>
          <p:nvPr>
            <p:ph idx="1"/>
          </p:nvPr>
        </p:nvSpPr>
        <p:spPr>
          <a:xfrm>
            <a:off x="457200" y="1447800"/>
            <a:ext cx="8229600" cy="2590800"/>
          </a:xfrm>
          <a:solidFill>
            <a:schemeClr val="accent3">
              <a:lumMod val="20000"/>
              <a:lumOff val="80000"/>
            </a:schemeClr>
          </a:solidFill>
          <a:effectLst>
            <a:outerShdw blurRad="50800" dist="63500" dir="2700000" algn="tl" rotWithShape="0">
              <a:prstClr val="black">
                <a:alpha val="40000"/>
              </a:prstClr>
            </a:outerShdw>
          </a:effectLst>
        </p:spPr>
        <p:txBody>
          <a:bodyPr rtlCol="0">
            <a:normAutofit/>
          </a:bodyPr>
          <a:lstStyle/>
          <a:p>
            <a:pPr marL="514350" indent="-514350" fontAlgn="auto">
              <a:spcAft>
                <a:spcPts val="0"/>
              </a:spcAft>
              <a:buFont typeface="+mj-lt"/>
              <a:buAutoNum type="arabicPeriod"/>
              <a:defRPr/>
            </a:pPr>
            <a:r>
              <a:rPr lang="en-US" dirty="0" smtClean="0">
                <a:latin typeface="Comic Sans MS" pitchFamily="66" charset="0"/>
                <a:ea typeface="+mn-ea"/>
                <a:cs typeface="+mn-cs"/>
              </a:rPr>
              <a:t>Some chemicals bind to specific sites in the body, particularly in </a:t>
            </a:r>
            <a:r>
              <a:rPr lang="en-US" dirty="0" smtClean="0">
                <a:solidFill>
                  <a:srgbClr val="0000FF"/>
                </a:solidFill>
                <a:latin typeface="Comic Sans MS" pitchFamily="66" charset="0"/>
                <a:ea typeface="+mn-ea"/>
                <a:cs typeface="+mn-cs"/>
              </a:rPr>
              <a:t>fat</a:t>
            </a:r>
            <a:r>
              <a:rPr lang="en-US" dirty="0" smtClean="0">
                <a:latin typeface="Comic Sans MS" pitchFamily="66" charset="0"/>
                <a:ea typeface="+mn-ea"/>
                <a:cs typeface="+mn-cs"/>
              </a:rPr>
              <a:t> tissue, prolonging their stay</a:t>
            </a:r>
          </a:p>
          <a:p>
            <a:pPr fontAlgn="auto">
              <a:spcAft>
                <a:spcPts val="0"/>
              </a:spcAft>
              <a:buFont typeface="Arial" pitchFamily="34" charset="0"/>
              <a:buNone/>
              <a:defRPr/>
            </a:pPr>
            <a:endParaRPr lang="en-US" dirty="0">
              <a:ea typeface="+mn-ea"/>
              <a:cs typeface="+mn-cs"/>
            </a:endParaRPr>
          </a:p>
        </p:txBody>
      </p:sp>
      <p:sp>
        <p:nvSpPr>
          <p:cNvPr id="4100" name="TextBox 3"/>
          <p:cNvSpPr txBox="1">
            <a:spLocks noChangeArrowheads="1"/>
          </p:cNvSpPr>
          <p:nvPr/>
        </p:nvSpPr>
        <p:spPr bwMode="auto">
          <a:xfrm>
            <a:off x="4572000" y="6324600"/>
            <a:ext cx="43354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a:t>http://extoxnet.orst.edu/tibs/bioaccum.htm</a:t>
            </a:r>
          </a:p>
        </p:txBody>
      </p:sp>
    </p:spTree>
    <p:extLst>
      <p:ext uri="{BB962C8B-B14F-4D97-AF65-F5344CB8AC3E}">
        <p14:creationId xmlns:p14="http://schemas.microsoft.com/office/powerpoint/2010/main" val="182257820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91600" cy="1417638"/>
          </a:xfrm>
        </p:spPr>
        <p:txBody>
          <a:bodyPr rtlCol="0">
            <a:normAutofit/>
          </a:bodyPr>
          <a:lstStyle/>
          <a:p>
            <a:pPr fontAlgn="auto">
              <a:spcAft>
                <a:spcPts val="0"/>
              </a:spcAft>
              <a:defRPr/>
            </a:pPr>
            <a:r>
              <a:rPr lang="en-US" sz="3600" b="1" dirty="0" smtClean="0">
                <a:solidFill>
                  <a:schemeClr val="accent2">
                    <a:lumMod val="75000"/>
                  </a:schemeClr>
                </a:solidFill>
                <a:effectLst>
                  <a:outerShdw blurRad="38100" dist="38100" dir="2700000" algn="tl">
                    <a:srgbClr val="000000">
                      <a:alpha val="43137"/>
                    </a:srgbClr>
                  </a:outerShdw>
                </a:effectLst>
                <a:latin typeface="Comic Sans MS" pitchFamily="66" charset="0"/>
                <a:ea typeface="+mj-ea"/>
                <a:cs typeface="+mj-cs"/>
              </a:rPr>
              <a:t>FACTORS AFFECTING BIOACCUMULATION</a:t>
            </a:r>
            <a:endParaRPr lang="en-US" sz="3600" dirty="0">
              <a:solidFill>
                <a:schemeClr val="accent2">
                  <a:lumMod val="75000"/>
                </a:schemeClr>
              </a:solidFill>
              <a:effectLst>
                <a:outerShdw blurRad="38100" dist="38100" dir="2700000" algn="tl">
                  <a:srgbClr val="000000">
                    <a:alpha val="43137"/>
                  </a:srgbClr>
                </a:outerShdw>
              </a:effectLst>
              <a:ea typeface="+mj-ea"/>
              <a:cs typeface="+mj-cs"/>
            </a:endParaRPr>
          </a:p>
        </p:txBody>
      </p:sp>
      <p:sp>
        <p:nvSpPr>
          <p:cNvPr id="3" name="Content Placeholder 2"/>
          <p:cNvSpPr>
            <a:spLocks noGrp="1"/>
          </p:cNvSpPr>
          <p:nvPr>
            <p:ph idx="1"/>
          </p:nvPr>
        </p:nvSpPr>
        <p:spPr>
          <a:xfrm>
            <a:off x="457200" y="1447800"/>
            <a:ext cx="8229600" cy="1905000"/>
          </a:xfrm>
          <a:solidFill>
            <a:schemeClr val="accent3">
              <a:lumMod val="20000"/>
              <a:lumOff val="80000"/>
            </a:schemeClr>
          </a:solidFill>
          <a:effectLst>
            <a:outerShdw blurRad="50800" dist="63500" dir="2700000" algn="tl" rotWithShape="0">
              <a:prstClr val="black">
                <a:alpha val="40000"/>
              </a:prstClr>
            </a:outerShdw>
          </a:effectLst>
        </p:spPr>
        <p:txBody>
          <a:bodyPr rtlCol="0">
            <a:normAutofit/>
          </a:bodyPr>
          <a:lstStyle/>
          <a:p>
            <a:pPr marL="514350" indent="-514350" fontAlgn="auto">
              <a:spcAft>
                <a:spcPts val="0"/>
              </a:spcAft>
              <a:buFont typeface="+mj-lt"/>
              <a:buAutoNum type="arabicPeriod" startAt="2"/>
              <a:defRPr/>
            </a:pPr>
            <a:r>
              <a:rPr lang="en-US" dirty="0" smtClean="0">
                <a:latin typeface="Comic Sans MS" pitchFamily="66" charset="0"/>
                <a:ea typeface="+mn-ea"/>
                <a:cs typeface="+mn-cs"/>
              </a:rPr>
              <a:t>Chemicals that are immediately eliminated do not </a:t>
            </a:r>
            <a:r>
              <a:rPr lang="en-US" dirty="0" err="1" smtClean="0">
                <a:latin typeface="Comic Sans MS" pitchFamily="66" charset="0"/>
                <a:ea typeface="+mn-ea"/>
                <a:cs typeface="+mn-cs"/>
              </a:rPr>
              <a:t>bioaccumulate</a:t>
            </a:r>
            <a:r>
              <a:rPr lang="en-US" dirty="0" smtClean="0">
                <a:latin typeface="Comic Sans MS" pitchFamily="66" charset="0"/>
                <a:ea typeface="+mn-ea"/>
                <a:cs typeface="+mn-cs"/>
              </a:rPr>
              <a:t>.</a:t>
            </a:r>
          </a:p>
          <a:p>
            <a:pPr fontAlgn="auto">
              <a:spcAft>
                <a:spcPts val="0"/>
              </a:spcAft>
              <a:buFont typeface="Arial" pitchFamily="34" charset="0"/>
              <a:buNone/>
              <a:defRPr/>
            </a:pPr>
            <a:endParaRPr lang="en-US" dirty="0">
              <a:ea typeface="+mn-ea"/>
              <a:cs typeface="+mn-cs"/>
            </a:endParaRPr>
          </a:p>
        </p:txBody>
      </p:sp>
      <p:sp>
        <p:nvSpPr>
          <p:cNvPr id="5124" name="TextBox 3"/>
          <p:cNvSpPr txBox="1">
            <a:spLocks noChangeArrowheads="1"/>
          </p:cNvSpPr>
          <p:nvPr/>
        </p:nvSpPr>
        <p:spPr bwMode="auto">
          <a:xfrm>
            <a:off x="4572000" y="6324600"/>
            <a:ext cx="43354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a:t>http://extoxnet.orst.edu/tibs/bioaccum.htm</a:t>
            </a:r>
          </a:p>
        </p:txBody>
      </p:sp>
    </p:spTree>
    <p:extLst>
      <p:ext uri="{BB962C8B-B14F-4D97-AF65-F5344CB8AC3E}">
        <p14:creationId xmlns:p14="http://schemas.microsoft.com/office/powerpoint/2010/main" val="124654829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91600" cy="1417638"/>
          </a:xfrm>
        </p:spPr>
        <p:txBody>
          <a:bodyPr rtlCol="0">
            <a:normAutofit/>
          </a:bodyPr>
          <a:lstStyle/>
          <a:p>
            <a:pPr fontAlgn="auto">
              <a:spcAft>
                <a:spcPts val="0"/>
              </a:spcAft>
              <a:defRPr/>
            </a:pPr>
            <a:r>
              <a:rPr lang="en-US" sz="3600" b="1" dirty="0" smtClean="0">
                <a:solidFill>
                  <a:schemeClr val="accent2">
                    <a:lumMod val="75000"/>
                  </a:schemeClr>
                </a:solidFill>
                <a:effectLst>
                  <a:outerShdw blurRad="38100" dist="38100" dir="2700000" algn="tl">
                    <a:srgbClr val="000000">
                      <a:alpha val="43137"/>
                    </a:srgbClr>
                  </a:outerShdw>
                </a:effectLst>
                <a:latin typeface="Comic Sans MS" pitchFamily="66" charset="0"/>
                <a:ea typeface="+mj-ea"/>
                <a:cs typeface="+mj-cs"/>
              </a:rPr>
              <a:t>FACTORS AFFECTING BIOACCUMULATION</a:t>
            </a:r>
            <a:endParaRPr lang="en-US" sz="3600" dirty="0">
              <a:solidFill>
                <a:schemeClr val="accent2">
                  <a:lumMod val="75000"/>
                </a:schemeClr>
              </a:solidFill>
              <a:effectLst>
                <a:outerShdw blurRad="38100" dist="38100" dir="2700000" algn="tl">
                  <a:srgbClr val="000000">
                    <a:alpha val="43137"/>
                  </a:srgbClr>
                </a:outerShdw>
              </a:effectLst>
              <a:ea typeface="+mj-ea"/>
              <a:cs typeface="+mj-cs"/>
            </a:endParaRPr>
          </a:p>
        </p:txBody>
      </p:sp>
      <p:sp>
        <p:nvSpPr>
          <p:cNvPr id="3" name="Content Placeholder 2"/>
          <p:cNvSpPr>
            <a:spLocks noGrp="1"/>
          </p:cNvSpPr>
          <p:nvPr>
            <p:ph idx="1"/>
          </p:nvPr>
        </p:nvSpPr>
        <p:spPr>
          <a:xfrm>
            <a:off x="457200" y="1447800"/>
            <a:ext cx="8229600" cy="3352800"/>
          </a:xfrm>
          <a:solidFill>
            <a:schemeClr val="accent3">
              <a:lumMod val="20000"/>
              <a:lumOff val="80000"/>
            </a:schemeClr>
          </a:solidFill>
          <a:effectLst>
            <a:outerShdw blurRad="50800" dist="63500" dir="2700000" algn="tl" rotWithShape="0">
              <a:prstClr val="black">
                <a:alpha val="40000"/>
              </a:prstClr>
            </a:outerShdw>
          </a:effectLst>
        </p:spPr>
        <p:txBody>
          <a:bodyPr rtlCol="0">
            <a:normAutofit/>
          </a:bodyPr>
          <a:lstStyle/>
          <a:p>
            <a:pPr marL="514350" indent="-514350" fontAlgn="auto">
              <a:spcAft>
                <a:spcPts val="0"/>
              </a:spcAft>
              <a:buFont typeface="+mj-lt"/>
              <a:buAutoNum type="arabicPeriod" startAt="3"/>
              <a:defRPr/>
            </a:pPr>
            <a:r>
              <a:rPr lang="en-US" dirty="0" smtClean="0">
                <a:solidFill>
                  <a:srgbClr val="0000FF"/>
                </a:solidFill>
                <a:latin typeface="Comic Sans MS" pitchFamily="66" charset="0"/>
                <a:ea typeface="+mn-ea"/>
                <a:cs typeface="+mn-cs"/>
              </a:rPr>
              <a:t>Duration</a:t>
            </a:r>
            <a:r>
              <a:rPr lang="en-US" dirty="0" smtClean="0">
                <a:latin typeface="Comic Sans MS" pitchFamily="66" charset="0"/>
                <a:ea typeface="+mn-ea"/>
                <a:cs typeface="+mn-cs"/>
              </a:rPr>
              <a:t> of exposure is also a factor in bioaccumulation. Most exposures to chemicals in the environment vary continually in concentration and duration, sometimes including periods of no exposure.</a:t>
            </a:r>
          </a:p>
          <a:p>
            <a:pPr fontAlgn="auto">
              <a:spcAft>
                <a:spcPts val="0"/>
              </a:spcAft>
              <a:buFont typeface="Arial" pitchFamily="34" charset="0"/>
              <a:buNone/>
              <a:defRPr/>
            </a:pPr>
            <a:endParaRPr lang="en-US" dirty="0">
              <a:ea typeface="+mn-ea"/>
              <a:cs typeface="+mn-cs"/>
            </a:endParaRPr>
          </a:p>
        </p:txBody>
      </p:sp>
      <p:sp>
        <p:nvSpPr>
          <p:cNvPr id="6148" name="TextBox 3"/>
          <p:cNvSpPr txBox="1">
            <a:spLocks noChangeArrowheads="1"/>
          </p:cNvSpPr>
          <p:nvPr/>
        </p:nvSpPr>
        <p:spPr bwMode="auto">
          <a:xfrm>
            <a:off x="4572000" y="6324600"/>
            <a:ext cx="43354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a:t>http://extoxnet.orst.edu/tibs/bioaccum.htm</a:t>
            </a:r>
          </a:p>
        </p:txBody>
      </p:sp>
    </p:spTree>
    <p:extLst>
      <p:ext uri="{BB962C8B-B14F-4D97-AF65-F5344CB8AC3E}">
        <p14:creationId xmlns:p14="http://schemas.microsoft.com/office/powerpoint/2010/main" val="275977193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91600" cy="1417638"/>
          </a:xfrm>
        </p:spPr>
        <p:txBody>
          <a:bodyPr rtlCol="0">
            <a:normAutofit/>
          </a:bodyPr>
          <a:lstStyle/>
          <a:p>
            <a:pPr fontAlgn="auto">
              <a:spcAft>
                <a:spcPts val="0"/>
              </a:spcAft>
              <a:defRPr/>
            </a:pPr>
            <a:r>
              <a:rPr lang="en-US" sz="3600" b="1" dirty="0" smtClean="0">
                <a:solidFill>
                  <a:schemeClr val="accent2">
                    <a:lumMod val="75000"/>
                  </a:schemeClr>
                </a:solidFill>
                <a:effectLst>
                  <a:outerShdw blurRad="38100" dist="38100" dir="2700000" algn="tl">
                    <a:srgbClr val="000000">
                      <a:alpha val="43137"/>
                    </a:srgbClr>
                  </a:outerShdw>
                </a:effectLst>
                <a:latin typeface="Comic Sans MS" pitchFamily="66" charset="0"/>
                <a:ea typeface="+mj-ea"/>
                <a:cs typeface="+mj-cs"/>
              </a:rPr>
              <a:t>FACTORS AFFECTING BIOACCUMULATION</a:t>
            </a:r>
            <a:endParaRPr lang="en-US" sz="3600" dirty="0">
              <a:solidFill>
                <a:schemeClr val="accent2">
                  <a:lumMod val="75000"/>
                </a:schemeClr>
              </a:solidFill>
              <a:effectLst>
                <a:outerShdw blurRad="38100" dist="38100" dir="2700000" algn="tl">
                  <a:srgbClr val="000000">
                    <a:alpha val="43137"/>
                  </a:srgbClr>
                </a:outerShdw>
              </a:effectLst>
              <a:ea typeface="+mj-ea"/>
              <a:cs typeface="+mj-cs"/>
            </a:endParaRPr>
          </a:p>
        </p:txBody>
      </p:sp>
      <p:sp>
        <p:nvSpPr>
          <p:cNvPr id="3" name="Content Placeholder 2"/>
          <p:cNvSpPr>
            <a:spLocks noGrp="1"/>
          </p:cNvSpPr>
          <p:nvPr>
            <p:ph idx="1"/>
          </p:nvPr>
        </p:nvSpPr>
        <p:spPr>
          <a:xfrm>
            <a:off x="457200" y="1447800"/>
            <a:ext cx="8229600" cy="4525963"/>
          </a:xfrm>
          <a:solidFill>
            <a:schemeClr val="accent3">
              <a:lumMod val="20000"/>
              <a:lumOff val="80000"/>
            </a:schemeClr>
          </a:solidFill>
          <a:effectLst>
            <a:outerShdw blurRad="50800" dist="63500" dir="2700000" algn="tl" rotWithShape="0">
              <a:prstClr val="black">
                <a:alpha val="40000"/>
              </a:prstClr>
            </a:outerShdw>
          </a:effectLst>
        </p:spPr>
        <p:txBody>
          <a:bodyPr rtlCol="0">
            <a:normAutofit/>
          </a:bodyPr>
          <a:lstStyle/>
          <a:p>
            <a:pPr marL="514350" indent="-514350" fontAlgn="auto">
              <a:spcAft>
                <a:spcPts val="0"/>
              </a:spcAft>
              <a:buFont typeface="+mj-lt"/>
              <a:buAutoNum type="arabicPeriod" startAt="4"/>
              <a:defRPr/>
            </a:pPr>
            <a:r>
              <a:rPr lang="en-US" dirty="0" smtClean="0">
                <a:latin typeface="Comic Sans MS" pitchFamily="66" charset="0"/>
                <a:ea typeface="+mn-ea"/>
                <a:cs typeface="+mn-cs"/>
              </a:rPr>
              <a:t>Bioaccumulation varies between individual organisms as well as between species. Large, fat, long-lived individuals or species with low rates of metabolism or excretion of a chemical will </a:t>
            </a:r>
            <a:r>
              <a:rPr lang="en-US" dirty="0" err="1" smtClean="0">
                <a:latin typeface="Comic Sans MS" pitchFamily="66" charset="0"/>
                <a:ea typeface="+mn-ea"/>
                <a:cs typeface="+mn-cs"/>
              </a:rPr>
              <a:t>bioaccumulate</a:t>
            </a:r>
            <a:r>
              <a:rPr lang="en-US" dirty="0" smtClean="0">
                <a:latin typeface="Comic Sans MS" pitchFamily="66" charset="0"/>
                <a:ea typeface="+mn-ea"/>
                <a:cs typeface="+mn-cs"/>
              </a:rPr>
              <a:t> more than small, thin, short-lived organisms. </a:t>
            </a:r>
          </a:p>
          <a:p>
            <a:pPr lvl="1" fontAlgn="auto">
              <a:spcAft>
                <a:spcPts val="0"/>
              </a:spcAft>
              <a:buFont typeface="Arial" pitchFamily="34" charset="0"/>
              <a:buChar char="–"/>
              <a:defRPr/>
            </a:pPr>
            <a:r>
              <a:rPr lang="en-US" sz="3100" dirty="0" smtClean="0">
                <a:latin typeface="Comic Sans MS" pitchFamily="66" charset="0"/>
                <a:ea typeface="+mn-ea"/>
              </a:rPr>
              <a:t>Thus, an old lake trout may </a:t>
            </a:r>
            <a:r>
              <a:rPr lang="en-US" sz="3100" dirty="0" err="1" smtClean="0">
                <a:latin typeface="Comic Sans MS" pitchFamily="66" charset="0"/>
                <a:ea typeface="+mn-ea"/>
              </a:rPr>
              <a:t>bioaccumulate</a:t>
            </a:r>
            <a:r>
              <a:rPr lang="en-US" sz="3100" dirty="0" smtClean="0">
                <a:latin typeface="Comic Sans MS" pitchFamily="66" charset="0"/>
                <a:ea typeface="+mn-ea"/>
              </a:rPr>
              <a:t> much </a:t>
            </a:r>
            <a:r>
              <a:rPr lang="en-US" sz="3100" dirty="0" smtClean="0">
                <a:solidFill>
                  <a:srgbClr val="0000FF"/>
                </a:solidFill>
                <a:latin typeface="Comic Sans MS" pitchFamily="66" charset="0"/>
                <a:ea typeface="+mn-ea"/>
              </a:rPr>
              <a:t>more</a:t>
            </a:r>
            <a:r>
              <a:rPr lang="en-US" sz="3100" dirty="0" smtClean="0">
                <a:latin typeface="Comic Sans MS" pitchFamily="66" charset="0"/>
                <a:ea typeface="+mn-ea"/>
              </a:rPr>
              <a:t> than a young bluegill in the same lake.</a:t>
            </a:r>
          </a:p>
          <a:p>
            <a:pPr fontAlgn="auto">
              <a:spcAft>
                <a:spcPts val="0"/>
              </a:spcAft>
              <a:buFont typeface="Arial" pitchFamily="34" charset="0"/>
              <a:buNone/>
              <a:defRPr/>
            </a:pPr>
            <a:endParaRPr lang="en-US" dirty="0">
              <a:ea typeface="+mn-ea"/>
              <a:cs typeface="+mn-cs"/>
            </a:endParaRPr>
          </a:p>
        </p:txBody>
      </p:sp>
      <p:sp>
        <p:nvSpPr>
          <p:cNvPr id="7172" name="TextBox 3"/>
          <p:cNvSpPr txBox="1">
            <a:spLocks noChangeArrowheads="1"/>
          </p:cNvSpPr>
          <p:nvPr/>
        </p:nvSpPr>
        <p:spPr bwMode="auto">
          <a:xfrm>
            <a:off x="4572000" y="6324600"/>
            <a:ext cx="43354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a:t>http://extoxnet.orst.edu/tibs/bioaccum.htm</a:t>
            </a:r>
          </a:p>
        </p:txBody>
      </p:sp>
    </p:spTree>
    <p:extLst>
      <p:ext uri="{BB962C8B-B14F-4D97-AF65-F5344CB8AC3E}">
        <p14:creationId xmlns:p14="http://schemas.microsoft.com/office/powerpoint/2010/main" val="391018641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0" y="304800"/>
            <a:ext cx="4191000" cy="1143000"/>
          </a:xfrm>
        </p:spPr>
        <p:txBody>
          <a:bodyPr rtlCol="0">
            <a:normAutofit/>
          </a:bodyPr>
          <a:lstStyle/>
          <a:p>
            <a:pPr fontAlgn="auto">
              <a:spcAft>
                <a:spcPts val="0"/>
              </a:spcAft>
              <a:defRPr/>
            </a:pPr>
            <a:r>
              <a:rPr lang="en-US" b="1" dirty="0" smtClean="0">
                <a:effectLst>
                  <a:outerShdw blurRad="38100" dist="38100" dir="2700000" algn="tl">
                    <a:srgbClr val="000000">
                      <a:alpha val="43137"/>
                    </a:srgbClr>
                  </a:outerShdw>
                </a:effectLst>
                <a:latin typeface="Comic Sans MS" pitchFamily="66" charset="0"/>
                <a:ea typeface="+mj-ea"/>
                <a:cs typeface="+mj-cs"/>
              </a:rPr>
              <a:t>Case Study:</a:t>
            </a:r>
            <a:br>
              <a:rPr lang="en-US" b="1" dirty="0" smtClean="0">
                <a:effectLst>
                  <a:outerShdw blurRad="38100" dist="38100" dir="2700000" algn="tl">
                    <a:srgbClr val="000000">
                      <a:alpha val="43137"/>
                    </a:srgbClr>
                  </a:outerShdw>
                </a:effectLst>
                <a:latin typeface="Comic Sans MS" pitchFamily="66" charset="0"/>
                <a:ea typeface="+mj-ea"/>
                <a:cs typeface="+mj-cs"/>
              </a:rPr>
            </a:br>
            <a:r>
              <a:rPr lang="en-US" b="1" dirty="0" smtClean="0">
                <a:effectLst>
                  <a:outerShdw blurRad="38100" dist="38100" dir="2700000" algn="tl">
                    <a:srgbClr val="000000">
                      <a:alpha val="43137"/>
                    </a:srgbClr>
                  </a:outerShdw>
                </a:effectLst>
                <a:latin typeface="Comic Sans MS" pitchFamily="66" charset="0"/>
                <a:ea typeface="+mj-ea"/>
                <a:cs typeface="+mj-cs"/>
              </a:rPr>
              <a:t>DDT</a:t>
            </a:r>
            <a:endParaRPr lang="en-US" b="1" dirty="0">
              <a:effectLst>
                <a:outerShdw blurRad="38100" dist="38100" dir="2700000" algn="tl">
                  <a:srgbClr val="000000">
                    <a:alpha val="43137"/>
                  </a:srgbClr>
                </a:outerShdw>
              </a:effectLst>
              <a:latin typeface="Comic Sans MS" pitchFamily="66" charset="0"/>
              <a:ea typeface="+mj-ea"/>
              <a:cs typeface="+mj-cs"/>
            </a:endParaRPr>
          </a:p>
        </p:txBody>
      </p:sp>
      <p:sp>
        <p:nvSpPr>
          <p:cNvPr id="3" name="Content Placeholder 2"/>
          <p:cNvSpPr>
            <a:spLocks noGrp="1"/>
          </p:cNvSpPr>
          <p:nvPr>
            <p:ph idx="1"/>
          </p:nvPr>
        </p:nvSpPr>
        <p:spPr>
          <a:xfrm>
            <a:off x="304800" y="533400"/>
            <a:ext cx="4724400" cy="5105400"/>
          </a:xfrm>
          <a:solidFill>
            <a:schemeClr val="accent3">
              <a:lumMod val="20000"/>
              <a:lumOff val="80000"/>
            </a:schemeClr>
          </a:solidFill>
          <a:ln w="25400">
            <a:solidFill>
              <a:schemeClr val="tx1"/>
            </a:solidFill>
          </a:ln>
          <a:effectLst>
            <a:outerShdw blurRad="50800" dist="63500" dir="2700000" algn="tl" rotWithShape="0">
              <a:prstClr val="black">
                <a:alpha val="40000"/>
              </a:prstClr>
            </a:outerShdw>
          </a:effectLst>
        </p:spPr>
        <p:txBody>
          <a:bodyPr rtlCol="0">
            <a:normAutofit lnSpcReduction="10000"/>
          </a:bodyPr>
          <a:lstStyle/>
          <a:p>
            <a:pPr fontAlgn="auto">
              <a:spcAft>
                <a:spcPts val="0"/>
              </a:spcAft>
              <a:buFont typeface="Arial" pitchFamily="34" charset="0"/>
              <a:buChar char="•"/>
              <a:defRPr/>
            </a:pPr>
            <a:r>
              <a:rPr lang="en-US" sz="2800" dirty="0" smtClean="0">
                <a:solidFill>
                  <a:srgbClr val="C00000"/>
                </a:solidFill>
                <a:effectLst>
                  <a:outerShdw blurRad="38100" dist="38100" dir="2700000" algn="tl">
                    <a:srgbClr val="000000">
                      <a:alpha val="43137"/>
                    </a:srgbClr>
                  </a:outerShdw>
                </a:effectLst>
                <a:latin typeface="Comic Sans MS" pitchFamily="66" charset="0"/>
                <a:ea typeface="+mn-ea"/>
                <a:cs typeface="+mn-cs"/>
              </a:rPr>
              <a:t>DDT</a:t>
            </a:r>
            <a:r>
              <a:rPr lang="en-US" sz="2800" dirty="0" smtClean="0">
                <a:latin typeface="Comic Sans MS" pitchFamily="66" charset="0"/>
                <a:ea typeface="+mn-ea"/>
                <a:cs typeface="+mn-cs"/>
              </a:rPr>
              <a:t> is a pesticide that was widely used until being banned in the U.S. in 1972</a:t>
            </a:r>
          </a:p>
          <a:p>
            <a:pPr fontAlgn="auto">
              <a:spcAft>
                <a:spcPts val="0"/>
              </a:spcAft>
              <a:buFont typeface="Arial" pitchFamily="34" charset="0"/>
              <a:buChar char="•"/>
              <a:defRPr/>
            </a:pPr>
            <a:r>
              <a:rPr lang="en-US" sz="2800" dirty="0" smtClean="0">
                <a:solidFill>
                  <a:srgbClr val="C00000"/>
                </a:solidFill>
                <a:effectLst>
                  <a:outerShdw blurRad="38100" dist="38100" dir="2700000" algn="tl">
                    <a:srgbClr val="000000">
                      <a:alpha val="43137"/>
                    </a:srgbClr>
                  </a:outerShdw>
                </a:effectLst>
                <a:latin typeface="Comic Sans MS" pitchFamily="66" charset="0"/>
                <a:ea typeface="+mn-ea"/>
                <a:cs typeface="+mn-cs"/>
              </a:rPr>
              <a:t>DDT</a:t>
            </a:r>
            <a:r>
              <a:rPr lang="en-US" sz="2800" dirty="0" smtClean="0">
                <a:latin typeface="Comic Sans MS" pitchFamily="66" charset="0"/>
                <a:ea typeface="+mn-ea"/>
                <a:cs typeface="+mn-cs"/>
              </a:rPr>
              <a:t> accumulates in living tissue, particularly in </a:t>
            </a:r>
            <a:r>
              <a:rPr lang="en-US" sz="2800" dirty="0" smtClean="0">
                <a:solidFill>
                  <a:srgbClr val="0000FF"/>
                </a:solidFill>
                <a:latin typeface="Comic Sans MS" pitchFamily="66" charset="0"/>
                <a:ea typeface="+mn-ea"/>
                <a:cs typeface="+mn-cs"/>
              </a:rPr>
              <a:t>fat</a:t>
            </a:r>
            <a:r>
              <a:rPr lang="en-US" sz="2800" dirty="0" smtClean="0">
                <a:latin typeface="Comic Sans MS" pitchFamily="66" charset="0"/>
                <a:ea typeface="+mn-ea"/>
                <a:cs typeface="+mn-cs"/>
              </a:rPr>
              <a:t> tissue</a:t>
            </a:r>
          </a:p>
          <a:p>
            <a:pPr fontAlgn="auto">
              <a:spcAft>
                <a:spcPts val="0"/>
              </a:spcAft>
              <a:buFont typeface="Arial" pitchFamily="34" charset="0"/>
              <a:buChar char="•"/>
              <a:defRPr/>
            </a:pPr>
            <a:r>
              <a:rPr lang="en-US" sz="2800" dirty="0" smtClean="0">
                <a:latin typeface="Comic Sans MS" pitchFamily="66" charset="0"/>
                <a:ea typeface="+mn-ea"/>
                <a:cs typeface="+mn-cs"/>
              </a:rPr>
              <a:t>High concentrations in some bird species caused failure of eggs by thinning the shells</a:t>
            </a:r>
            <a:endParaRPr lang="en-US" sz="2800" dirty="0">
              <a:latin typeface="Comic Sans MS" pitchFamily="66" charset="0"/>
              <a:ea typeface="+mn-ea"/>
              <a:cs typeface="+mn-cs"/>
            </a:endParaRPr>
          </a:p>
        </p:txBody>
      </p:sp>
      <p:pic>
        <p:nvPicPr>
          <p:cNvPr id="15362" name="Picture 2" descr="http://users.rcn.com/jkimball.ma.ultranet/BiologyPages/D/DDT_chain.gif"/>
          <p:cNvPicPr>
            <a:picLocks noChangeAspect="1" noChangeArrowheads="1"/>
          </p:cNvPicPr>
          <p:nvPr/>
        </p:nvPicPr>
        <p:blipFill>
          <a:blip r:embed="rId2" cstate="print"/>
          <a:srcRect/>
          <a:stretch>
            <a:fillRect/>
          </a:stretch>
        </p:blipFill>
        <p:spPr bwMode="auto">
          <a:xfrm>
            <a:off x="5257800" y="1600200"/>
            <a:ext cx="3581400" cy="399679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2991806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52400" y="1371600"/>
          <a:ext cx="5791200" cy="4729785"/>
        </p:xfrm>
        <a:graphic>
          <a:graphicData uri="http://schemas.openxmlformats.org/drawingml/2006/table">
            <a:tbl>
              <a:tblPr>
                <a:effectLst>
                  <a:outerShdw blurRad="50800" dist="63500" dir="2700000" algn="tl" rotWithShape="0">
                    <a:prstClr val="black">
                      <a:alpha val="40000"/>
                    </a:prstClr>
                  </a:outerShdw>
                </a:effectLst>
              </a:tblPr>
              <a:tblGrid>
                <a:gridCol w="5791200"/>
              </a:tblGrid>
              <a:tr h="243840">
                <a:tc>
                  <a:txBody>
                    <a:bodyPr/>
                    <a:lstStyle/>
                    <a:p>
                      <a:endParaRPr lang="en-US" sz="1600" dirty="0"/>
                    </a:p>
                  </a:txBody>
                  <a:tcPr marL="0" marR="0" marT="0" marB="0">
                    <a:lnL>
                      <a:noFill/>
                    </a:lnL>
                    <a:lnR>
                      <a:noFill/>
                    </a:lnR>
                    <a:lnT>
                      <a:noFill/>
                    </a:lnT>
                    <a:lnB>
                      <a:noFill/>
                    </a:lnB>
                  </a:tcPr>
                </a:tc>
              </a:tr>
              <a:tr h="542013">
                <a:tc>
                  <a:txBody>
                    <a:bodyPr/>
                    <a:lstStyle/>
                    <a:p>
                      <a:pPr algn="ctr"/>
                      <a:r>
                        <a:rPr lang="en-US" sz="2400" b="1" dirty="0"/>
                        <a:t>What makes </a:t>
                      </a:r>
                      <a:r>
                        <a:rPr lang="en-US" sz="2400" b="1" dirty="0" err="1"/>
                        <a:t>methylmercury</a:t>
                      </a:r>
                      <a:r>
                        <a:rPr lang="en-US" sz="2400" b="1" dirty="0"/>
                        <a:t> so dangerous?</a:t>
                      </a:r>
                      <a:endParaRPr lang="en-US" sz="2400" dirty="0"/>
                    </a:p>
                  </a:txBody>
                  <a:tcPr marL="6006" marR="6006" marT="6006" marB="6006" anchor="ctr">
                    <a:lnL>
                      <a:noFill/>
                    </a:lnL>
                    <a:lnR>
                      <a:noFill/>
                    </a:lnR>
                    <a:lnT>
                      <a:noFill/>
                    </a:lnT>
                    <a:lnB>
                      <a:noFill/>
                    </a:lnB>
                    <a:solidFill>
                      <a:srgbClr val="CCCC99"/>
                    </a:solidFill>
                  </a:tcPr>
                </a:tc>
              </a:tr>
              <a:tr h="3650331">
                <a:tc>
                  <a:txBody>
                    <a:bodyPr/>
                    <a:lstStyle/>
                    <a:p>
                      <a:pPr algn="l"/>
                      <a:r>
                        <a:rPr lang="en-US" sz="2000" b="1" dirty="0" err="1" smtClean="0"/>
                        <a:t>Methylmercury</a:t>
                      </a:r>
                      <a:r>
                        <a:rPr lang="en-US" sz="2000" dirty="0" smtClean="0"/>
                        <a:t> </a:t>
                      </a:r>
                      <a:r>
                        <a:rPr lang="en-US" sz="2000" dirty="0"/>
                        <a:t>is rapidly taken up but only slowly eliminated from the body by fish and other aquatic organisms, so each step up in the food chain (bio)magnifies the concentration from the step below.</a:t>
                      </a:r>
                      <a:br>
                        <a:rPr lang="en-US" sz="2000" dirty="0"/>
                      </a:br>
                      <a:endParaRPr lang="en-US" sz="2000" dirty="0" smtClean="0"/>
                    </a:p>
                    <a:p>
                      <a:pPr algn="l"/>
                      <a:r>
                        <a:rPr lang="en-US" sz="2000" b="1" dirty="0" smtClean="0"/>
                        <a:t>Bioaccumulation </a:t>
                      </a:r>
                      <a:r>
                        <a:rPr lang="en-US" sz="2000" b="1" dirty="0"/>
                        <a:t>factors</a:t>
                      </a:r>
                      <a:r>
                        <a:rPr lang="en-US" sz="2000" dirty="0"/>
                        <a:t> (BAF's) of up to </a:t>
                      </a:r>
                      <a:r>
                        <a:rPr lang="en-US" sz="2000" b="1" dirty="0"/>
                        <a:t>10 million in largemouth bass</a:t>
                      </a:r>
                      <a:r>
                        <a:rPr lang="en-US" sz="2000" dirty="0"/>
                        <a:t> have been reported for the Everglades.</a:t>
                      </a:r>
                      <a:br>
                        <a:rPr lang="en-US" sz="2000" dirty="0"/>
                      </a:br>
                      <a:r>
                        <a:rPr lang="en-US" sz="2000" dirty="0"/>
                        <a:t/>
                      </a:r>
                      <a:br>
                        <a:rPr lang="en-US" sz="2000" dirty="0"/>
                      </a:br>
                      <a:r>
                        <a:rPr lang="en-US" sz="2000" dirty="0" smtClean="0">
                          <a:latin typeface="+mj-lt"/>
                        </a:rPr>
                        <a:t>Fish-eating </a:t>
                      </a:r>
                      <a:r>
                        <a:rPr lang="en-US" sz="2000" dirty="0">
                          <a:latin typeface="+mj-lt"/>
                        </a:rPr>
                        <a:t>birds, otters, alligators, raccoons and panthers can have even higher bioaccumulation factors. </a:t>
                      </a:r>
                      <a:r>
                        <a:rPr lang="en-US" sz="1800" dirty="0"/>
                        <a:t/>
                      </a:r>
                      <a:br>
                        <a:rPr lang="en-US" sz="1800" dirty="0"/>
                      </a:br>
                      <a:endParaRPr lang="en-US" sz="1800" dirty="0">
                        <a:latin typeface="+mj-lt"/>
                      </a:endParaRPr>
                    </a:p>
                  </a:txBody>
                  <a:tcPr marL="6006" marR="6006" marT="6006" marB="6006" anchor="ctr">
                    <a:lnL>
                      <a:noFill/>
                    </a:lnL>
                    <a:lnR>
                      <a:noFill/>
                    </a:lnR>
                    <a:lnT>
                      <a:noFill/>
                    </a:lnT>
                    <a:lnB>
                      <a:noFill/>
                    </a:lnB>
                    <a:solidFill>
                      <a:srgbClr val="FFFFCC"/>
                    </a:solidFill>
                  </a:tcPr>
                </a:tc>
              </a:tr>
            </a:tbl>
          </a:graphicData>
        </a:graphic>
      </p:graphicFrame>
      <p:pic>
        <p:nvPicPr>
          <p:cNvPr id="1025" name="Picture 1" descr="Biomagnification"/>
          <p:cNvPicPr>
            <a:picLocks noChangeAspect="1" noChangeArrowheads="1"/>
          </p:cNvPicPr>
          <p:nvPr/>
        </p:nvPicPr>
        <p:blipFill>
          <a:blip r:embed="rId2" cstate="print"/>
          <a:srcRect/>
          <a:stretch>
            <a:fillRect/>
          </a:stretch>
        </p:blipFill>
        <p:spPr bwMode="auto">
          <a:xfrm>
            <a:off x="6019800" y="457200"/>
            <a:ext cx="2971800" cy="5559425"/>
          </a:xfrm>
          <a:prstGeom prst="rect">
            <a:avLst/>
          </a:prstGeom>
          <a:ln>
            <a:noFill/>
          </a:ln>
          <a:effectLst>
            <a:outerShdw blurRad="292100" dist="139700" dir="2700000" algn="tl" rotWithShape="0">
              <a:srgbClr val="333333">
                <a:alpha val="65000"/>
              </a:srgbClr>
            </a:outerShdw>
          </a:effectLst>
        </p:spPr>
      </p:pic>
      <p:sp>
        <p:nvSpPr>
          <p:cNvPr id="9220" name="TextBox 3"/>
          <p:cNvSpPr txBox="1">
            <a:spLocks noChangeArrowheads="1"/>
          </p:cNvSpPr>
          <p:nvPr/>
        </p:nvSpPr>
        <p:spPr bwMode="auto">
          <a:xfrm>
            <a:off x="381000" y="6248400"/>
            <a:ext cx="49149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1100"/>
              <a:t>U.S. Department of the Interior, U.S. Geological Survey, Center for Coastal Geology</a:t>
            </a:r>
            <a:br>
              <a:rPr lang="en-US" sz="1100"/>
            </a:br>
            <a:r>
              <a:rPr lang="en-US" sz="1100"/>
              <a:t>This page is: http://sofia.usgs.gov/sfrsf/rooms/mercury/achilles_heel/cause.html</a:t>
            </a:r>
            <a:endParaRPr lang="en-US"/>
          </a:p>
        </p:txBody>
      </p:sp>
      <p:sp>
        <p:nvSpPr>
          <p:cNvPr id="5" name="Title 4"/>
          <p:cNvSpPr>
            <a:spLocks noGrp="1"/>
          </p:cNvSpPr>
          <p:nvPr>
            <p:ph type="title"/>
          </p:nvPr>
        </p:nvSpPr>
        <p:spPr>
          <a:xfrm>
            <a:off x="457200" y="274638"/>
            <a:ext cx="5257800" cy="1143000"/>
          </a:xfrm>
        </p:spPr>
        <p:txBody>
          <a:bodyPr rtlCol="0">
            <a:normAutofit/>
          </a:bodyPr>
          <a:lstStyle/>
          <a:p>
            <a:pPr fontAlgn="auto">
              <a:spcAft>
                <a:spcPts val="0"/>
              </a:spcAft>
              <a:defRPr/>
            </a:pPr>
            <a:r>
              <a:rPr lang="en-US" b="1" dirty="0" smtClean="0">
                <a:effectLst>
                  <a:outerShdw blurRad="38100" dist="38100" dir="2700000" algn="tl">
                    <a:srgbClr val="000000">
                      <a:alpha val="43137"/>
                    </a:srgbClr>
                  </a:outerShdw>
                </a:effectLst>
                <a:latin typeface="Comic Sans MS" pitchFamily="66" charset="0"/>
                <a:ea typeface="+mj-ea"/>
                <a:cs typeface="+mj-cs"/>
              </a:rPr>
              <a:t>Case Study:</a:t>
            </a:r>
            <a:br>
              <a:rPr lang="en-US" b="1" dirty="0" smtClean="0">
                <a:effectLst>
                  <a:outerShdw blurRad="38100" dist="38100" dir="2700000" algn="tl">
                    <a:srgbClr val="000000">
                      <a:alpha val="43137"/>
                    </a:srgbClr>
                  </a:outerShdw>
                </a:effectLst>
                <a:latin typeface="Comic Sans MS" pitchFamily="66" charset="0"/>
                <a:ea typeface="+mj-ea"/>
                <a:cs typeface="+mj-cs"/>
              </a:rPr>
            </a:br>
            <a:r>
              <a:rPr lang="en-US" b="1" dirty="0" smtClean="0">
                <a:effectLst>
                  <a:outerShdw blurRad="38100" dist="38100" dir="2700000" algn="tl">
                    <a:srgbClr val="000000">
                      <a:alpha val="43137"/>
                    </a:srgbClr>
                  </a:outerShdw>
                </a:effectLst>
                <a:latin typeface="Comic Sans MS" pitchFamily="66" charset="0"/>
                <a:ea typeface="+mj-ea"/>
                <a:cs typeface="+mj-cs"/>
              </a:rPr>
              <a:t>Methyl Mercury</a:t>
            </a:r>
            <a:endParaRPr lang="en-US" b="1" dirty="0">
              <a:effectLst>
                <a:outerShdw blurRad="38100" dist="38100" dir="2700000" algn="tl">
                  <a:srgbClr val="000000">
                    <a:alpha val="43137"/>
                  </a:srgbClr>
                </a:outerShdw>
              </a:effectLst>
              <a:latin typeface="Comic Sans MS" pitchFamily="66" charset="0"/>
              <a:ea typeface="+mj-ea"/>
              <a:cs typeface="+mj-cs"/>
            </a:endParaRPr>
          </a:p>
        </p:txBody>
      </p:sp>
    </p:spTree>
    <p:extLst>
      <p:ext uri="{BB962C8B-B14F-4D97-AF65-F5344CB8AC3E}">
        <p14:creationId xmlns:p14="http://schemas.microsoft.com/office/powerpoint/2010/main" val="320753478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a:latin typeface="Calibri" charset="0"/>
              </a:rPr>
              <a:t>Mercury Health Effects</a:t>
            </a:r>
          </a:p>
        </p:txBody>
      </p:sp>
      <p:pic>
        <p:nvPicPr>
          <p:cNvPr id="10243" name="Picture 2" descr="http://www.clf.org/uploadedImages/Mercury%20health.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0"/>
            <a:ext cx="6248400" cy="688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2" descr="http://www.clf.org/uploadedImages/Mercury%20health.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0"/>
            <a:ext cx="6248400" cy="688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398341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3276600" cy="1143000"/>
          </a:xfrm>
        </p:spPr>
        <p:txBody>
          <a:bodyPr rtlCol="0">
            <a:normAutofit/>
          </a:bodyPr>
          <a:lstStyle/>
          <a:p>
            <a:pPr fontAlgn="auto">
              <a:spcAft>
                <a:spcPts val="0"/>
              </a:spcAft>
              <a:defRPr/>
            </a:pPr>
            <a:r>
              <a:rPr lang="en-US" b="1" dirty="0" smtClean="0">
                <a:effectLst>
                  <a:outerShdw blurRad="38100" dist="38100" dir="2700000" algn="tl">
                    <a:srgbClr val="000000">
                      <a:alpha val="43137"/>
                    </a:srgbClr>
                  </a:outerShdw>
                </a:effectLst>
                <a:latin typeface="Comic Sans MS" pitchFamily="66" charset="0"/>
                <a:ea typeface="+mj-ea"/>
                <a:cs typeface="+mj-cs"/>
              </a:rPr>
              <a:t>Case Study: </a:t>
            </a:r>
            <a:br>
              <a:rPr lang="en-US" b="1" dirty="0" smtClean="0">
                <a:effectLst>
                  <a:outerShdw blurRad="38100" dist="38100" dir="2700000" algn="tl">
                    <a:srgbClr val="000000">
                      <a:alpha val="43137"/>
                    </a:srgbClr>
                  </a:outerShdw>
                </a:effectLst>
                <a:latin typeface="Comic Sans MS" pitchFamily="66" charset="0"/>
                <a:ea typeface="+mj-ea"/>
                <a:cs typeface="+mj-cs"/>
              </a:rPr>
            </a:br>
            <a:r>
              <a:rPr lang="en-US" b="1" dirty="0" smtClean="0">
                <a:effectLst>
                  <a:outerShdw blurRad="38100" dist="38100" dir="2700000" algn="tl">
                    <a:srgbClr val="000000">
                      <a:alpha val="43137"/>
                    </a:srgbClr>
                  </a:outerShdw>
                </a:effectLst>
                <a:latin typeface="Comic Sans MS" pitchFamily="66" charset="0"/>
                <a:ea typeface="+mj-ea"/>
                <a:cs typeface="+mj-cs"/>
              </a:rPr>
              <a:t>PCBs</a:t>
            </a:r>
            <a:endParaRPr lang="en-US" b="1" dirty="0">
              <a:effectLst>
                <a:outerShdw blurRad="38100" dist="38100" dir="2700000" algn="tl">
                  <a:srgbClr val="000000">
                    <a:alpha val="43137"/>
                  </a:srgbClr>
                </a:outerShdw>
              </a:effectLst>
              <a:latin typeface="Comic Sans MS" pitchFamily="66" charset="0"/>
              <a:ea typeface="+mj-ea"/>
              <a:cs typeface="+mj-cs"/>
            </a:endParaRPr>
          </a:p>
        </p:txBody>
      </p:sp>
      <p:sp>
        <p:nvSpPr>
          <p:cNvPr id="3" name="Content Placeholder 2"/>
          <p:cNvSpPr>
            <a:spLocks noGrp="1"/>
          </p:cNvSpPr>
          <p:nvPr>
            <p:ph idx="1"/>
          </p:nvPr>
        </p:nvSpPr>
        <p:spPr>
          <a:xfrm>
            <a:off x="4038600" y="457200"/>
            <a:ext cx="4800600" cy="6248400"/>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a:solidFill>
              <a:schemeClr val="tx1"/>
            </a:solidFill>
          </a:ln>
          <a:effectLst>
            <a:outerShdw blurRad="50800" dist="63500" dir="2700000" algn="tl" rotWithShape="0">
              <a:prstClr val="black">
                <a:alpha val="40000"/>
              </a:prstClr>
            </a:outerShdw>
          </a:effectLst>
        </p:spPr>
        <p:txBody>
          <a:bodyPr rtlCol="0">
            <a:normAutofit/>
          </a:bodyPr>
          <a:lstStyle/>
          <a:p>
            <a:pPr fontAlgn="auto">
              <a:spcAft>
                <a:spcPts val="0"/>
              </a:spcAft>
              <a:buFont typeface="Arial" pitchFamily="34" charset="0"/>
              <a:buChar char="•"/>
              <a:defRPr/>
            </a:pPr>
            <a:r>
              <a:rPr lang="en-US" dirty="0" smtClean="0">
                <a:latin typeface="Comic Sans MS" pitchFamily="66" charset="0"/>
                <a:ea typeface="+mn-ea"/>
                <a:cs typeface="+mn-cs"/>
              </a:rPr>
              <a:t>PCBs, or polychlorinated biphenyls, are a group of </a:t>
            </a:r>
            <a:r>
              <a:rPr lang="en-US" dirty="0" smtClean="0">
                <a:solidFill>
                  <a:srgbClr val="0000FF"/>
                </a:solidFill>
                <a:latin typeface="Comic Sans MS" pitchFamily="66" charset="0"/>
                <a:ea typeface="+mn-ea"/>
                <a:cs typeface="+mn-cs"/>
              </a:rPr>
              <a:t>man-made </a:t>
            </a:r>
            <a:r>
              <a:rPr lang="en-US" dirty="0" smtClean="0">
                <a:latin typeface="Comic Sans MS" pitchFamily="66" charset="0"/>
                <a:ea typeface="+mn-ea"/>
                <a:cs typeface="+mn-cs"/>
              </a:rPr>
              <a:t>chemicals.</a:t>
            </a:r>
          </a:p>
          <a:p>
            <a:pPr fontAlgn="auto">
              <a:spcAft>
                <a:spcPts val="0"/>
              </a:spcAft>
              <a:buFont typeface="Arial" pitchFamily="34" charset="0"/>
              <a:buChar char="•"/>
              <a:defRPr/>
            </a:pPr>
            <a:r>
              <a:rPr lang="en-US" dirty="0">
                <a:latin typeface="Comic Sans MS" pitchFamily="66" charset="0"/>
                <a:ea typeface="+mn-ea"/>
                <a:cs typeface="+mn-cs"/>
              </a:rPr>
              <a:t>I</a:t>
            </a:r>
            <a:r>
              <a:rPr lang="en-US" dirty="0" smtClean="0">
                <a:latin typeface="Comic Sans MS" pitchFamily="66" charset="0"/>
                <a:ea typeface="+mn-ea"/>
                <a:cs typeface="+mn-cs"/>
              </a:rPr>
              <a:t>ntroduced in 1929 and widely used in electrical transformers, cosmetics, varnishes, inks, carbonless copy paper, pesticides and for general weatherproofing and fire-resistant coatings to wood and plastic</a:t>
            </a:r>
            <a:r>
              <a:rPr lang="en-US" dirty="0" smtClean="0">
                <a:ea typeface="+mn-ea"/>
                <a:cs typeface="+mn-cs"/>
              </a:rPr>
              <a:t>.</a:t>
            </a:r>
            <a:r>
              <a:rPr lang="en-US" dirty="0" smtClean="0">
                <a:latin typeface="Comic Sans MS" pitchFamily="66" charset="0"/>
                <a:ea typeface="+mn-ea"/>
                <a:cs typeface="+mn-cs"/>
              </a:rPr>
              <a:t> </a:t>
            </a:r>
          </a:p>
          <a:p>
            <a:pPr fontAlgn="auto">
              <a:spcAft>
                <a:spcPts val="0"/>
              </a:spcAft>
              <a:buFont typeface="Arial" pitchFamily="34" charset="0"/>
              <a:buChar char="•"/>
              <a:defRPr/>
            </a:pPr>
            <a:r>
              <a:rPr lang="en-US" dirty="0" smtClean="0">
                <a:latin typeface="Comic Sans MS" pitchFamily="66" charset="0"/>
                <a:ea typeface="+mn-ea"/>
                <a:cs typeface="+mn-cs"/>
              </a:rPr>
              <a:t>The federal government banned the production of PCBs in 1976</a:t>
            </a:r>
          </a:p>
          <a:p>
            <a:pPr fontAlgn="auto">
              <a:spcAft>
                <a:spcPts val="0"/>
              </a:spcAft>
              <a:buFont typeface="Arial" pitchFamily="34" charset="0"/>
              <a:buChar char="•"/>
              <a:defRPr/>
            </a:pPr>
            <a:r>
              <a:rPr lang="en-US" dirty="0" smtClean="0">
                <a:latin typeface="Comic Sans MS" pitchFamily="66" charset="0"/>
                <a:ea typeface="+mn-ea"/>
                <a:cs typeface="+mn-cs"/>
              </a:rPr>
              <a:t>PCBs can effect the </a:t>
            </a:r>
            <a:r>
              <a:rPr lang="en-US" dirty="0" smtClean="0">
                <a:solidFill>
                  <a:srgbClr val="0000FF"/>
                </a:solidFill>
                <a:latin typeface="Comic Sans MS" pitchFamily="66" charset="0"/>
                <a:ea typeface="+mn-ea"/>
                <a:cs typeface="+mn-cs"/>
              </a:rPr>
              <a:t>immune</a:t>
            </a:r>
            <a:r>
              <a:rPr lang="en-US" dirty="0" smtClean="0">
                <a:latin typeface="Comic Sans MS" pitchFamily="66" charset="0"/>
                <a:ea typeface="+mn-ea"/>
                <a:cs typeface="+mn-cs"/>
              </a:rPr>
              <a:t> system, fertility, child development and possibly increase the risk of </a:t>
            </a:r>
            <a:r>
              <a:rPr lang="en-US" dirty="0" smtClean="0">
                <a:solidFill>
                  <a:srgbClr val="0000FF"/>
                </a:solidFill>
                <a:latin typeface="Comic Sans MS" pitchFamily="66" charset="0"/>
                <a:ea typeface="+mn-ea"/>
                <a:cs typeface="+mn-cs"/>
              </a:rPr>
              <a:t>certain cancers</a:t>
            </a:r>
          </a:p>
          <a:p>
            <a:pPr fontAlgn="auto">
              <a:spcAft>
                <a:spcPts val="0"/>
              </a:spcAft>
              <a:buFont typeface="Arial" pitchFamily="34" charset="0"/>
              <a:buChar char="•"/>
              <a:defRPr/>
            </a:pPr>
            <a:endParaRPr lang="en-US" dirty="0" smtClean="0">
              <a:ea typeface="+mn-ea"/>
              <a:cs typeface="+mn-cs"/>
            </a:endParaRPr>
          </a:p>
          <a:p>
            <a:pPr fontAlgn="auto">
              <a:spcAft>
                <a:spcPts val="0"/>
              </a:spcAft>
              <a:buFont typeface="Arial" pitchFamily="34" charset="0"/>
              <a:buChar char="•"/>
              <a:defRPr/>
            </a:pPr>
            <a:endParaRPr lang="en-US" dirty="0">
              <a:ea typeface="+mn-ea"/>
              <a:cs typeface="+mn-cs"/>
            </a:endParaRPr>
          </a:p>
        </p:txBody>
      </p:sp>
      <p:pic>
        <p:nvPicPr>
          <p:cNvPr id="11268" name="Picture 2" descr="http://dnr.wi.gov/org/water/wm/foxriver/images/bioaccumulati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981200"/>
            <a:ext cx="3562350" cy="470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28164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proteins?</a:t>
            </a:r>
            <a:endParaRPr lang="en-US" dirty="0"/>
          </a:p>
        </p:txBody>
      </p:sp>
      <p:sp>
        <p:nvSpPr>
          <p:cNvPr id="3" name="Content Placeholder 2"/>
          <p:cNvSpPr>
            <a:spLocks noGrp="1"/>
          </p:cNvSpPr>
          <p:nvPr>
            <p:ph idx="1"/>
          </p:nvPr>
        </p:nvSpPr>
        <p:spPr/>
        <p:txBody>
          <a:bodyPr>
            <a:noAutofit/>
          </a:bodyPr>
          <a:lstStyle/>
          <a:p>
            <a:r>
              <a:rPr lang="en-US" sz="2300" dirty="0"/>
              <a:t>-</a:t>
            </a:r>
            <a:r>
              <a:rPr lang="en-US" sz="2400" dirty="0" smtClean="0"/>
              <a:t>Proteins are an essential part of any diet</a:t>
            </a:r>
          </a:p>
          <a:p>
            <a:r>
              <a:rPr lang="en-US" sz="2400" dirty="0" smtClean="0"/>
              <a:t>-They help the body in many ways, some of which include:</a:t>
            </a:r>
          </a:p>
          <a:p>
            <a:r>
              <a:rPr lang="en-US" sz="2400" dirty="0" smtClean="0"/>
              <a:t>	- </a:t>
            </a:r>
            <a:r>
              <a:rPr lang="en-US" sz="2400" u="sng" dirty="0" smtClean="0">
                <a:solidFill>
                  <a:srgbClr val="3366FF"/>
                </a:solidFill>
              </a:rPr>
              <a:t>Tissue growth &amp; repair</a:t>
            </a:r>
            <a:endParaRPr lang="en-US" sz="2400" dirty="0" smtClean="0">
              <a:solidFill>
                <a:srgbClr val="3366FF"/>
              </a:solidFill>
            </a:endParaRPr>
          </a:p>
          <a:p>
            <a:r>
              <a:rPr lang="en-US" sz="2400" dirty="0"/>
              <a:t>	</a:t>
            </a:r>
            <a:r>
              <a:rPr lang="en-US" sz="2400" dirty="0" smtClean="0"/>
              <a:t>- Making specialized protein molecules, such as   </a:t>
            </a:r>
          </a:p>
          <a:p>
            <a:r>
              <a:rPr lang="en-US" sz="2400" dirty="0"/>
              <a:t> </a:t>
            </a:r>
            <a:r>
              <a:rPr lang="en-US" sz="2400" dirty="0" smtClean="0"/>
              <a:t>      hemoglobin </a:t>
            </a:r>
          </a:p>
          <a:p>
            <a:r>
              <a:rPr lang="en-US" sz="2400" dirty="0"/>
              <a:t>	</a:t>
            </a:r>
            <a:r>
              <a:rPr lang="en-US" sz="2400" dirty="0" smtClean="0"/>
              <a:t>- Helps build </a:t>
            </a:r>
            <a:r>
              <a:rPr lang="en-US" sz="2400" u="sng" dirty="0" smtClean="0">
                <a:solidFill>
                  <a:srgbClr val="3366FF"/>
                </a:solidFill>
              </a:rPr>
              <a:t>muscle</a:t>
            </a:r>
            <a:r>
              <a:rPr lang="en-US" sz="2400" dirty="0" smtClean="0"/>
              <a:t> </a:t>
            </a:r>
          </a:p>
          <a:p>
            <a:r>
              <a:rPr lang="en-US" sz="2400" dirty="0"/>
              <a:t>	</a:t>
            </a:r>
          </a:p>
        </p:txBody>
      </p:sp>
      <p:pic>
        <p:nvPicPr>
          <p:cNvPr id="5" name="Picture 4"/>
          <p:cNvPicPr>
            <a:picLocks noChangeAspect="1"/>
          </p:cNvPicPr>
          <p:nvPr/>
        </p:nvPicPr>
        <p:blipFill>
          <a:blip r:embed="rId2"/>
          <a:stretch>
            <a:fillRect/>
          </a:stretch>
        </p:blipFill>
        <p:spPr>
          <a:xfrm>
            <a:off x="4210338" y="3358444"/>
            <a:ext cx="4707884" cy="3316112"/>
          </a:xfrm>
          <a:prstGeom prst="rect">
            <a:avLst/>
          </a:prstGeom>
        </p:spPr>
      </p:pic>
    </p:spTree>
    <p:extLst>
      <p:ext uri="{BB962C8B-B14F-4D97-AF65-F5344CB8AC3E}">
        <p14:creationId xmlns:p14="http://schemas.microsoft.com/office/powerpoint/2010/main" val="28500954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Eating Proteins </a:t>
            </a:r>
            <a:endParaRPr lang="en-US" dirty="0"/>
          </a:p>
        </p:txBody>
      </p:sp>
      <p:sp>
        <p:nvSpPr>
          <p:cNvPr id="3" name="Content Placeholder 2"/>
          <p:cNvSpPr>
            <a:spLocks noGrp="1"/>
          </p:cNvSpPr>
          <p:nvPr>
            <p:ph idx="1"/>
          </p:nvPr>
        </p:nvSpPr>
        <p:spPr/>
        <p:txBody>
          <a:bodyPr/>
          <a:lstStyle/>
          <a:p>
            <a:r>
              <a:rPr lang="en-US" sz="2800" dirty="0" smtClean="0"/>
              <a:t>- When you eat food, your body breaks down the protein into basic units called </a:t>
            </a:r>
            <a:r>
              <a:rPr lang="en-US" sz="2800" u="sng" dirty="0" smtClean="0">
                <a:solidFill>
                  <a:srgbClr val="3366FF"/>
                </a:solidFill>
              </a:rPr>
              <a:t>amino acids </a:t>
            </a:r>
          </a:p>
          <a:p>
            <a:pPr marL="285750" indent="-285750">
              <a:buFontTx/>
              <a:buChar char="-"/>
            </a:pPr>
            <a:r>
              <a:rPr lang="en-US" sz="2800" dirty="0" smtClean="0"/>
              <a:t>Amino acids are combined and reused to </a:t>
            </a:r>
            <a:r>
              <a:rPr lang="en-US" sz="2800" dirty="0" smtClean="0"/>
              <a:t>make the </a:t>
            </a:r>
            <a:r>
              <a:rPr lang="en-US" sz="2800" u="sng" dirty="0" smtClean="0">
                <a:solidFill>
                  <a:srgbClr val="3366FF"/>
                </a:solidFill>
              </a:rPr>
              <a:t>proteins</a:t>
            </a:r>
            <a:r>
              <a:rPr lang="en-US" sz="2800" dirty="0" smtClean="0">
                <a:solidFill>
                  <a:srgbClr val="3366FF"/>
                </a:solidFill>
              </a:rPr>
              <a:t> </a:t>
            </a:r>
            <a:r>
              <a:rPr lang="en-US" sz="2800" dirty="0" smtClean="0"/>
              <a:t>your body needs to maintain itself </a:t>
            </a:r>
          </a:p>
          <a:p>
            <a:pPr marL="0" indent="0"/>
            <a:endParaRPr lang="en-US" dirty="0"/>
          </a:p>
        </p:txBody>
      </p:sp>
      <p:pic>
        <p:nvPicPr>
          <p:cNvPr id="4" name="Picture 3"/>
          <p:cNvPicPr>
            <a:picLocks noChangeAspect="1"/>
          </p:cNvPicPr>
          <p:nvPr/>
        </p:nvPicPr>
        <p:blipFill>
          <a:blip r:embed="rId2"/>
          <a:stretch>
            <a:fillRect/>
          </a:stretch>
        </p:blipFill>
        <p:spPr>
          <a:xfrm>
            <a:off x="5270500" y="3167944"/>
            <a:ext cx="3175000" cy="3429000"/>
          </a:xfrm>
          <a:prstGeom prst="rect">
            <a:avLst/>
          </a:prstGeom>
        </p:spPr>
      </p:pic>
    </p:spTree>
    <p:extLst>
      <p:ext uri="{BB962C8B-B14F-4D97-AF65-F5344CB8AC3E}">
        <p14:creationId xmlns:p14="http://schemas.microsoft.com/office/powerpoint/2010/main" val="19079505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amino acids</a:t>
            </a:r>
            <a:endParaRPr lang="en-US" dirty="0"/>
          </a:p>
        </p:txBody>
      </p:sp>
      <p:sp>
        <p:nvSpPr>
          <p:cNvPr id="3" name="Content Placeholder 2"/>
          <p:cNvSpPr>
            <a:spLocks noGrp="1"/>
          </p:cNvSpPr>
          <p:nvPr>
            <p:ph idx="1"/>
          </p:nvPr>
        </p:nvSpPr>
        <p:spPr/>
        <p:txBody>
          <a:bodyPr>
            <a:normAutofit/>
          </a:bodyPr>
          <a:lstStyle/>
          <a:p>
            <a:pPr>
              <a:buFontTx/>
              <a:buChar char="-"/>
            </a:pPr>
            <a:r>
              <a:rPr lang="en-US" sz="2400" dirty="0" smtClean="0"/>
              <a:t>There are many different proteins the body needs, but there are </a:t>
            </a:r>
            <a:r>
              <a:rPr lang="en-US" sz="2400" u="sng" dirty="0" smtClean="0">
                <a:solidFill>
                  <a:srgbClr val="3366FF"/>
                </a:solidFill>
              </a:rPr>
              <a:t>22</a:t>
            </a:r>
            <a:r>
              <a:rPr lang="en-US" sz="2400" dirty="0" smtClean="0"/>
              <a:t> that are especially important for maintaining health </a:t>
            </a:r>
          </a:p>
          <a:p>
            <a:pPr>
              <a:buFontTx/>
              <a:buChar char="-"/>
            </a:pPr>
            <a:r>
              <a:rPr lang="en-US" sz="2400" u="sng" dirty="0" smtClean="0">
                <a:solidFill>
                  <a:srgbClr val="3366FF"/>
                </a:solidFill>
              </a:rPr>
              <a:t>Your body can make </a:t>
            </a:r>
            <a:r>
              <a:rPr lang="en-US" sz="2400" u="sng" dirty="0" smtClean="0">
                <a:solidFill>
                  <a:srgbClr val="3366FF"/>
                </a:solidFill>
              </a:rPr>
              <a:t>13, the </a:t>
            </a:r>
            <a:r>
              <a:rPr lang="en-US" sz="2400" u="sng" dirty="0" smtClean="0">
                <a:solidFill>
                  <a:srgbClr val="3366FF"/>
                </a:solidFill>
              </a:rPr>
              <a:t>other 9 </a:t>
            </a:r>
            <a:r>
              <a:rPr lang="en-US" sz="2400" u="sng" dirty="0" smtClean="0">
                <a:solidFill>
                  <a:srgbClr val="3366FF"/>
                </a:solidFill>
              </a:rPr>
              <a:t>come </a:t>
            </a:r>
            <a:r>
              <a:rPr lang="en-US" sz="2400" u="sng" dirty="0" smtClean="0">
                <a:solidFill>
                  <a:srgbClr val="3366FF"/>
                </a:solidFill>
              </a:rPr>
              <a:t>from your diet</a:t>
            </a:r>
          </a:p>
          <a:p>
            <a:pPr>
              <a:buFontTx/>
              <a:buChar char="-"/>
            </a:pPr>
            <a:r>
              <a:rPr lang="en-US" sz="2400" dirty="0" smtClean="0"/>
              <a:t>These 9 amino acids are called </a:t>
            </a:r>
            <a:r>
              <a:rPr lang="en-US" sz="2400" u="sng" dirty="0" smtClean="0">
                <a:solidFill>
                  <a:srgbClr val="3366FF"/>
                </a:solidFill>
              </a:rPr>
              <a:t>essential amino acids </a:t>
            </a:r>
            <a:r>
              <a:rPr lang="en-US" sz="2400" dirty="0" smtClean="0"/>
              <a:t>because it is essential that your get them from the foods that you eat</a:t>
            </a:r>
            <a:endParaRPr lang="en-US" sz="2400" dirty="0"/>
          </a:p>
        </p:txBody>
      </p:sp>
    </p:spTree>
    <p:extLst>
      <p:ext uri="{BB962C8B-B14F-4D97-AF65-F5344CB8AC3E}">
        <p14:creationId xmlns:p14="http://schemas.microsoft.com/office/powerpoint/2010/main" val="11066769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Complete Proteins</a:t>
            </a:r>
            <a:endParaRPr lang="en-US" dirty="0"/>
          </a:p>
        </p:txBody>
      </p:sp>
      <p:sp>
        <p:nvSpPr>
          <p:cNvPr id="3" name="Content Placeholder 2"/>
          <p:cNvSpPr>
            <a:spLocks noGrp="1"/>
          </p:cNvSpPr>
          <p:nvPr>
            <p:ph idx="1"/>
          </p:nvPr>
        </p:nvSpPr>
        <p:spPr>
          <a:xfrm>
            <a:off x="822960" y="1067994"/>
            <a:ext cx="7520940" cy="3579849"/>
          </a:xfrm>
        </p:spPr>
        <p:txBody>
          <a:bodyPr>
            <a:normAutofit/>
          </a:bodyPr>
          <a:lstStyle/>
          <a:p>
            <a:pPr>
              <a:buFontTx/>
              <a:buChar char="-"/>
            </a:pPr>
            <a:r>
              <a:rPr lang="en-US" sz="2400" u="sng" dirty="0" smtClean="0">
                <a:solidFill>
                  <a:srgbClr val="3366FF"/>
                </a:solidFill>
              </a:rPr>
              <a:t>Contain all </a:t>
            </a:r>
            <a:r>
              <a:rPr lang="en-US" sz="2400" u="sng" dirty="0">
                <a:solidFill>
                  <a:srgbClr val="3366FF"/>
                </a:solidFill>
              </a:rPr>
              <a:t>9</a:t>
            </a:r>
            <a:r>
              <a:rPr lang="en-US" sz="2400" u="sng" dirty="0" smtClean="0">
                <a:solidFill>
                  <a:srgbClr val="3366FF"/>
                </a:solidFill>
              </a:rPr>
              <a:t> essential amino acids</a:t>
            </a:r>
          </a:p>
          <a:p>
            <a:pPr>
              <a:buFontTx/>
              <a:buChar char="-"/>
            </a:pPr>
            <a:r>
              <a:rPr lang="en-US" sz="2400" dirty="0" smtClean="0"/>
              <a:t>Mainly animal based</a:t>
            </a:r>
          </a:p>
          <a:p>
            <a:pPr>
              <a:buFontTx/>
              <a:buChar char="-"/>
            </a:pPr>
            <a:r>
              <a:rPr lang="en-US" sz="2400" u="sng" dirty="0" smtClean="0">
                <a:solidFill>
                  <a:srgbClr val="3366FF"/>
                </a:solidFill>
              </a:rPr>
              <a:t>Can be found in: meat, eggs, dairy, fish, quinoa, and buckwheat</a:t>
            </a:r>
            <a:endParaRPr lang="en-US" sz="2400" u="sng" dirty="0">
              <a:solidFill>
                <a:srgbClr val="3366FF"/>
              </a:solidFill>
            </a:endParaRPr>
          </a:p>
        </p:txBody>
      </p:sp>
      <p:pic>
        <p:nvPicPr>
          <p:cNvPr id="4" name="Picture 3"/>
          <p:cNvPicPr>
            <a:picLocks noChangeAspect="1"/>
          </p:cNvPicPr>
          <p:nvPr/>
        </p:nvPicPr>
        <p:blipFill>
          <a:blip r:embed="rId2"/>
          <a:stretch>
            <a:fillRect/>
          </a:stretch>
        </p:blipFill>
        <p:spPr>
          <a:xfrm>
            <a:off x="5328959" y="4020302"/>
            <a:ext cx="3645708" cy="2643139"/>
          </a:xfrm>
          <a:prstGeom prst="rect">
            <a:avLst/>
          </a:prstGeom>
        </p:spPr>
      </p:pic>
      <p:pic>
        <p:nvPicPr>
          <p:cNvPr id="5" name="Picture 4"/>
          <p:cNvPicPr>
            <a:picLocks noChangeAspect="1"/>
          </p:cNvPicPr>
          <p:nvPr/>
        </p:nvPicPr>
        <p:blipFill>
          <a:blip r:embed="rId3"/>
          <a:stretch>
            <a:fillRect/>
          </a:stretch>
        </p:blipFill>
        <p:spPr>
          <a:xfrm>
            <a:off x="112889" y="2921000"/>
            <a:ext cx="5067300" cy="3802944"/>
          </a:xfrm>
          <a:prstGeom prst="rect">
            <a:avLst/>
          </a:prstGeom>
        </p:spPr>
      </p:pic>
    </p:spTree>
    <p:extLst>
      <p:ext uri="{BB962C8B-B14F-4D97-AF65-F5344CB8AC3E}">
        <p14:creationId xmlns:p14="http://schemas.microsoft.com/office/powerpoint/2010/main" val="7726119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Incomplete proteins</a:t>
            </a:r>
            <a:endParaRPr lang="en-US" dirty="0"/>
          </a:p>
        </p:txBody>
      </p:sp>
      <p:sp>
        <p:nvSpPr>
          <p:cNvPr id="3" name="Content Placeholder 2"/>
          <p:cNvSpPr>
            <a:spLocks noGrp="1"/>
          </p:cNvSpPr>
          <p:nvPr>
            <p:ph idx="1"/>
          </p:nvPr>
        </p:nvSpPr>
        <p:spPr/>
        <p:txBody>
          <a:bodyPr>
            <a:normAutofit/>
          </a:bodyPr>
          <a:lstStyle/>
          <a:p>
            <a:pPr>
              <a:buFontTx/>
              <a:buChar char="-"/>
            </a:pPr>
            <a:r>
              <a:rPr lang="en-US" sz="2000" u="sng" dirty="0" smtClean="0">
                <a:solidFill>
                  <a:srgbClr val="3366FF"/>
                </a:solidFill>
              </a:rPr>
              <a:t>Do no</a:t>
            </a:r>
            <a:r>
              <a:rPr lang="en-US" sz="2000" u="sng" dirty="0" smtClean="0"/>
              <a:t>t </a:t>
            </a:r>
            <a:r>
              <a:rPr lang="en-US" sz="2000" dirty="0" smtClean="0"/>
              <a:t>contain all 9 essential amino acids</a:t>
            </a:r>
          </a:p>
          <a:p>
            <a:pPr>
              <a:buFontTx/>
              <a:buChar char="-"/>
            </a:pPr>
            <a:r>
              <a:rPr lang="en-US" sz="2000" dirty="0" smtClean="0"/>
              <a:t>Need to be eaten in </a:t>
            </a:r>
            <a:r>
              <a:rPr lang="en-US" sz="2000" u="sng" dirty="0" smtClean="0">
                <a:solidFill>
                  <a:srgbClr val="3366FF"/>
                </a:solidFill>
              </a:rPr>
              <a:t>combinations</a:t>
            </a:r>
            <a:r>
              <a:rPr lang="en-US" sz="2000" dirty="0" smtClean="0"/>
              <a:t> to become a complete protein</a:t>
            </a:r>
            <a:endParaRPr lang="en-US" sz="2000" dirty="0"/>
          </a:p>
          <a:p>
            <a:pPr>
              <a:buFontTx/>
              <a:buChar char="-"/>
            </a:pPr>
            <a:r>
              <a:rPr lang="en-US" sz="2000" dirty="0" smtClean="0"/>
              <a:t>Combinations such as </a:t>
            </a:r>
            <a:r>
              <a:rPr lang="en-US" sz="2000" u="sng" dirty="0" smtClean="0">
                <a:solidFill>
                  <a:srgbClr val="3366FF"/>
                </a:solidFill>
              </a:rPr>
              <a:t>rice and beans</a:t>
            </a:r>
            <a:r>
              <a:rPr lang="en-US" sz="2000" dirty="0" smtClean="0"/>
              <a:t>, spinach and almonds, or </a:t>
            </a:r>
            <a:r>
              <a:rPr lang="en-US" sz="2000" u="sng" dirty="0" smtClean="0">
                <a:solidFill>
                  <a:srgbClr val="3366FF"/>
                </a:solidFill>
              </a:rPr>
              <a:t>bread and cheese</a:t>
            </a:r>
          </a:p>
        </p:txBody>
      </p:sp>
      <p:pic>
        <p:nvPicPr>
          <p:cNvPr id="4" name="Picture 3"/>
          <p:cNvPicPr>
            <a:picLocks noChangeAspect="1"/>
          </p:cNvPicPr>
          <p:nvPr/>
        </p:nvPicPr>
        <p:blipFill>
          <a:blip r:embed="rId2"/>
          <a:stretch>
            <a:fillRect/>
          </a:stretch>
        </p:blipFill>
        <p:spPr>
          <a:xfrm>
            <a:off x="1358900" y="2645506"/>
            <a:ext cx="6148211" cy="4069942"/>
          </a:xfrm>
          <a:prstGeom prst="rect">
            <a:avLst/>
          </a:prstGeom>
        </p:spPr>
      </p:pic>
    </p:spTree>
    <p:extLst>
      <p:ext uri="{BB962C8B-B14F-4D97-AF65-F5344CB8AC3E}">
        <p14:creationId xmlns:p14="http://schemas.microsoft.com/office/powerpoint/2010/main" val="42764366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139700"/>
            <a:ext cx="7520940" cy="342900"/>
          </a:xfrm>
        </p:spPr>
        <p:txBody>
          <a:bodyPr/>
          <a:lstStyle/>
          <a:p>
            <a:r>
              <a:rPr lang="en-US" dirty="0" smtClean="0"/>
              <a:t>Eating Meat</a:t>
            </a:r>
            <a:endParaRPr lang="en-US" dirty="0"/>
          </a:p>
        </p:txBody>
      </p:sp>
      <p:sp>
        <p:nvSpPr>
          <p:cNvPr id="3" name="Content Placeholder 2"/>
          <p:cNvSpPr>
            <a:spLocks noGrp="1"/>
          </p:cNvSpPr>
          <p:nvPr>
            <p:ph idx="1"/>
          </p:nvPr>
        </p:nvSpPr>
        <p:spPr>
          <a:xfrm>
            <a:off x="406400" y="673100"/>
            <a:ext cx="7937500" cy="4007377"/>
          </a:xfrm>
        </p:spPr>
        <p:txBody>
          <a:bodyPr>
            <a:noAutofit/>
          </a:bodyPr>
          <a:lstStyle/>
          <a:p>
            <a:r>
              <a:rPr lang="en-US" sz="1800" dirty="0" smtClean="0"/>
              <a:t>Pros:</a:t>
            </a:r>
          </a:p>
          <a:p>
            <a:pPr>
              <a:buFontTx/>
              <a:buChar char="-"/>
            </a:pPr>
            <a:r>
              <a:rPr lang="en-US" sz="1800" dirty="0" smtClean="0">
                <a:solidFill>
                  <a:srgbClr val="3366FF"/>
                </a:solidFill>
              </a:rPr>
              <a:t>Easy to get all essential amino acids</a:t>
            </a:r>
          </a:p>
          <a:p>
            <a:pPr>
              <a:buFontTx/>
              <a:buChar char="-"/>
            </a:pPr>
            <a:r>
              <a:rPr lang="en-US" sz="1800" dirty="0" smtClean="0">
                <a:solidFill>
                  <a:srgbClr val="3366FF"/>
                </a:solidFill>
              </a:rPr>
              <a:t>High in protein</a:t>
            </a:r>
          </a:p>
          <a:p>
            <a:pPr>
              <a:buFontTx/>
              <a:buChar char="-"/>
            </a:pPr>
            <a:r>
              <a:rPr lang="en-US" sz="1800" dirty="0" smtClean="0">
                <a:solidFill>
                  <a:srgbClr val="3366FF"/>
                </a:solidFill>
              </a:rPr>
              <a:t>Tastes good</a:t>
            </a:r>
          </a:p>
          <a:p>
            <a:pPr>
              <a:buFontTx/>
              <a:buChar char="-"/>
            </a:pPr>
            <a:r>
              <a:rPr lang="en-US" sz="1800" dirty="0" smtClean="0"/>
              <a:t>Provides nutrition like iron, B12, and calcium </a:t>
            </a:r>
          </a:p>
          <a:p>
            <a:r>
              <a:rPr lang="en-US" sz="1800" dirty="0" smtClean="0"/>
              <a:t>Cons:</a:t>
            </a:r>
          </a:p>
          <a:p>
            <a:pPr>
              <a:buFontTx/>
              <a:buChar char="-"/>
            </a:pPr>
            <a:r>
              <a:rPr lang="en-US" sz="1800" dirty="0" smtClean="0"/>
              <a:t>Meats are high in </a:t>
            </a:r>
            <a:r>
              <a:rPr lang="en-US" sz="1800" dirty="0" smtClean="0">
                <a:solidFill>
                  <a:srgbClr val="3366FF"/>
                </a:solidFill>
              </a:rPr>
              <a:t>fats</a:t>
            </a:r>
            <a:r>
              <a:rPr lang="en-US" sz="1800" dirty="0" smtClean="0"/>
              <a:t> and </a:t>
            </a:r>
            <a:r>
              <a:rPr lang="en-US" sz="1800" dirty="0" smtClean="0">
                <a:solidFill>
                  <a:srgbClr val="3366FF"/>
                </a:solidFill>
              </a:rPr>
              <a:t>cholesterol </a:t>
            </a:r>
          </a:p>
          <a:p>
            <a:pPr>
              <a:buFontTx/>
              <a:buChar char="-"/>
            </a:pPr>
            <a:r>
              <a:rPr lang="en-US" sz="1800" dirty="0" smtClean="0">
                <a:solidFill>
                  <a:srgbClr val="3366FF"/>
                </a:solidFill>
              </a:rPr>
              <a:t>Can lead to cancer, heart disease, and strokes</a:t>
            </a:r>
          </a:p>
          <a:p>
            <a:pPr>
              <a:buFontTx/>
              <a:buChar char="-"/>
            </a:pPr>
            <a:r>
              <a:rPr lang="en-US" sz="1800" dirty="0" smtClean="0">
                <a:solidFill>
                  <a:srgbClr val="3366FF"/>
                </a:solidFill>
              </a:rPr>
              <a:t>Environmental concerns – requires a lot of land to raise food animals (deforestation, erosion, high water use)</a:t>
            </a:r>
          </a:p>
          <a:p>
            <a:pPr>
              <a:buFontTx/>
              <a:buChar char="-"/>
            </a:pPr>
            <a:r>
              <a:rPr lang="en-US" sz="1800" dirty="0" smtClean="0">
                <a:solidFill>
                  <a:srgbClr val="3366FF"/>
                </a:solidFill>
              </a:rPr>
              <a:t>Many people consider it inhumane</a:t>
            </a:r>
          </a:p>
          <a:p>
            <a:pPr>
              <a:buFontTx/>
              <a:buChar char="-"/>
            </a:pPr>
            <a:endParaRPr lang="en-US" sz="1800" dirty="0"/>
          </a:p>
        </p:txBody>
      </p:sp>
    </p:spTree>
    <p:extLst>
      <p:ext uri="{BB962C8B-B14F-4D97-AF65-F5344CB8AC3E}">
        <p14:creationId xmlns:p14="http://schemas.microsoft.com/office/powerpoint/2010/main" val="23393586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Vegetarian/veganism </a:t>
            </a:r>
            <a:endParaRPr lang="en-US" dirty="0"/>
          </a:p>
        </p:txBody>
      </p:sp>
      <p:sp>
        <p:nvSpPr>
          <p:cNvPr id="3" name="Content Placeholder 2"/>
          <p:cNvSpPr>
            <a:spLocks noGrp="1"/>
          </p:cNvSpPr>
          <p:nvPr>
            <p:ph idx="1"/>
          </p:nvPr>
        </p:nvSpPr>
        <p:spPr>
          <a:xfrm>
            <a:off x="822960" y="1100628"/>
            <a:ext cx="7520940" cy="3776172"/>
          </a:xfrm>
        </p:spPr>
        <p:txBody>
          <a:bodyPr>
            <a:noAutofit/>
          </a:bodyPr>
          <a:lstStyle/>
          <a:p>
            <a:r>
              <a:rPr lang="en-US" sz="2000" dirty="0" smtClean="0"/>
              <a:t>Pros:</a:t>
            </a:r>
          </a:p>
          <a:p>
            <a:pPr>
              <a:buFontTx/>
              <a:buChar char="-"/>
            </a:pPr>
            <a:r>
              <a:rPr lang="en-US" sz="2000" dirty="0" smtClean="0">
                <a:solidFill>
                  <a:srgbClr val="3366FF"/>
                </a:solidFill>
              </a:rPr>
              <a:t>Humane</a:t>
            </a:r>
          </a:p>
          <a:p>
            <a:pPr>
              <a:buFontTx/>
              <a:buChar char="-"/>
            </a:pPr>
            <a:r>
              <a:rPr lang="en-US" sz="2000" dirty="0" smtClean="0"/>
              <a:t>Many health benefits</a:t>
            </a:r>
          </a:p>
          <a:p>
            <a:pPr>
              <a:buFontTx/>
              <a:buChar char="-"/>
            </a:pPr>
            <a:r>
              <a:rPr lang="en-US" sz="2000" dirty="0">
                <a:solidFill>
                  <a:srgbClr val="3366FF"/>
                </a:solidFill>
              </a:rPr>
              <a:t>Environmentally Friendly </a:t>
            </a:r>
            <a:endParaRPr lang="en-US" sz="2000" dirty="0" smtClean="0">
              <a:solidFill>
                <a:srgbClr val="3366FF"/>
              </a:solidFill>
            </a:endParaRPr>
          </a:p>
          <a:p>
            <a:pPr marL="0" indent="0"/>
            <a:r>
              <a:rPr lang="en-US" sz="2000" dirty="0" smtClean="0"/>
              <a:t>Cons:</a:t>
            </a:r>
            <a:endParaRPr lang="en-US" sz="2000" dirty="0"/>
          </a:p>
          <a:p>
            <a:pPr>
              <a:buFontTx/>
              <a:buChar char="-"/>
            </a:pPr>
            <a:r>
              <a:rPr lang="en-US" sz="2000" dirty="0" smtClean="0">
                <a:solidFill>
                  <a:srgbClr val="3366FF"/>
                </a:solidFill>
              </a:rPr>
              <a:t>Consists of incomplete proteins</a:t>
            </a:r>
            <a:endParaRPr lang="en-US" sz="2000" dirty="0">
              <a:solidFill>
                <a:srgbClr val="3366FF"/>
              </a:solidFill>
            </a:endParaRPr>
          </a:p>
          <a:p>
            <a:pPr>
              <a:buFontTx/>
              <a:buChar char="-"/>
            </a:pPr>
            <a:r>
              <a:rPr lang="en-US" sz="2000" dirty="0"/>
              <a:t>Not good for picky </a:t>
            </a:r>
            <a:r>
              <a:rPr lang="en-US" sz="2000" dirty="0" smtClean="0"/>
              <a:t>eaters</a:t>
            </a:r>
          </a:p>
          <a:p>
            <a:pPr>
              <a:buFontTx/>
              <a:buChar char="-"/>
            </a:pPr>
            <a:r>
              <a:rPr lang="en-US" sz="2000" dirty="0" smtClean="0">
                <a:solidFill>
                  <a:srgbClr val="3366FF"/>
                </a:solidFill>
              </a:rPr>
              <a:t>Can be unhealthy if done improperly </a:t>
            </a:r>
            <a:endParaRPr lang="en-US" sz="2000" dirty="0">
              <a:solidFill>
                <a:srgbClr val="3366FF"/>
              </a:solidFill>
            </a:endParaRPr>
          </a:p>
          <a:p>
            <a:pPr>
              <a:buFontTx/>
              <a:buChar char="-"/>
            </a:pPr>
            <a:r>
              <a:rPr lang="en-US" sz="2000" dirty="0"/>
              <a:t>Social </a:t>
            </a:r>
            <a:r>
              <a:rPr lang="en-US" sz="2000" dirty="0" smtClean="0"/>
              <a:t>stigma</a:t>
            </a:r>
          </a:p>
        </p:txBody>
      </p:sp>
    </p:spTree>
    <p:extLst>
      <p:ext uri="{BB962C8B-B14F-4D97-AF65-F5344CB8AC3E}">
        <p14:creationId xmlns:p14="http://schemas.microsoft.com/office/powerpoint/2010/main" val="36708588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780624417"/>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Angles.thmx</Template>
  <TotalTime>179</TotalTime>
  <Words>720</Words>
  <Application>Microsoft Macintosh PowerPoint</Application>
  <PresentationFormat>On-screen Show (4:3)</PresentationFormat>
  <Paragraphs>77</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Angles</vt:lpstr>
      <vt:lpstr>Complete and incomplete Proteins</vt:lpstr>
      <vt:lpstr>What are proteins?</vt:lpstr>
      <vt:lpstr>Eating Proteins </vt:lpstr>
      <vt:lpstr>Essential amino acids</vt:lpstr>
      <vt:lpstr>Complete Proteins</vt:lpstr>
      <vt:lpstr>Incomplete proteins</vt:lpstr>
      <vt:lpstr>Eating Meat</vt:lpstr>
      <vt:lpstr>Vegetarian/veganism </vt:lpstr>
      <vt:lpstr>PowerPoint Presentation</vt:lpstr>
      <vt:lpstr>PowerPoint Presentation</vt:lpstr>
      <vt:lpstr>Definitions</vt:lpstr>
      <vt:lpstr>FACTORS AFFECTING BIOACCUMULATION</vt:lpstr>
      <vt:lpstr>FACTORS AFFECTING BIOACCUMULATION</vt:lpstr>
      <vt:lpstr>FACTORS AFFECTING BIOACCUMULATION</vt:lpstr>
      <vt:lpstr>FACTORS AFFECTING BIOACCUMULATION</vt:lpstr>
      <vt:lpstr>Case Study: DDT</vt:lpstr>
      <vt:lpstr>Case Study: Methyl Mercury</vt:lpstr>
      <vt:lpstr>Mercury Health Effects</vt:lpstr>
      <vt:lpstr>Case Study:  PCBs</vt:lpstr>
    </vt:vector>
  </TitlesOfParts>
  <Company>Northern Michigan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Complete and incomplete Proteins</dc:title>
  <dc:creator>Registered User</dc:creator>
  <cp:lastModifiedBy>NHS NPS</cp:lastModifiedBy>
  <cp:revision>24</cp:revision>
  <dcterms:created xsi:type="dcterms:W3CDTF">2014-09-28T18:26:17Z</dcterms:created>
  <dcterms:modified xsi:type="dcterms:W3CDTF">2015-10-16T19:22:51Z</dcterms:modified>
</cp:coreProperties>
</file>